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389" r:id="rId2"/>
    <p:sldId id="408" r:id="rId3"/>
    <p:sldId id="423" r:id="rId4"/>
    <p:sldId id="422" r:id="rId5"/>
    <p:sldId id="425" r:id="rId6"/>
    <p:sldId id="431" r:id="rId7"/>
  </p:sldIdLst>
  <p:sldSz cx="12192000" cy="6858000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38150" indent="190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877888" indent="3651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17625" indent="539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757363" indent="714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1663" userDrawn="1">
          <p15:clr>
            <a:srgbClr val="A4A3A4"/>
          </p15:clr>
        </p15:guide>
        <p15:guide id="3" orient="horz" pos="3657">
          <p15:clr>
            <a:srgbClr val="A4A3A4"/>
          </p15:clr>
        </p15:guide>
        <p15:guide id="4" pos="1481">
          <p15:clr>
            <a:srgbClr val="A4A3A4"/>
          </p15:clr>
        </p15:guide>
        <p15:guide id="5" orient="horz" pos="41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663B"/>
    <a:srgbClr val="19502E"/>
    <a:srgbClr val="A6CE39"/>
    <a:srgbClr val="4B7553"/>
    <a:srgbClr val="D8E0CD"/>
    <a:srgbClr val="80A827"/>
    <a:srgbClr val="7CA421"/>
    <a:srgbClr val="94AB66"/>
    <a:srgbClr val="FFD105"/>
    <a:srgbClr val="F0BE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51" autoAdjust="0"/>
  </p:normalViewPr>
  <p:slideViewPr>
    <p:cSldViewPr>
      <p:cViewPr varScale="1">
        <p:scale>
          <a:sx n="115" d="100"/>
          <a:sy n="115" d="100"/>
        </p:scale>
        <p:origin x="396" y="102"/>
      </p:cViewPr>
      <p:guideLst>
        <p:guide orient="horz" pos="2478"/>
        <p:guide pos="1663"/>
        <p:guide orient="horz" pos="3657"/>
        <p:guide pos="1481"/>
        <p:guide orient="horz" pos="41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492"/>
          </a:xfrm>
          <a:prstGeom prst="rect">
            <a:avLst/>
          </a:prstGeom>
        </p:spPr>
        <p:txBody>
          <a:bodyPr vert="horz" lIns="91107" tIns="45554" rIns="91107" bIns="45554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492"/>
          </a:xfrm>
          <a:prstGeom prst="rect">
            <a:avLst/>
          </a:prstGeom>
        </p:spPr>
        <p:txBody>
          <a:bodyPr vert="horz" lIns="91107" tIns="45554" rIns="91107" bIns="45554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79295956-5B59-4A14-A67C-DDED4B972704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4538"/>
            <a:ext cx="6623050" cy="3725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07" tIns="45554" rIns="91107" bIns="45554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1" y="4715867"/>
            <a:ext cx="5438775" cy="4468420"/>
          </a:xfrm>
          <a:prstGeom prst="rect">
            <a:avLst/>
          </a:prstGeom>
        </p:spPr>
        <p:txBody>
          <a:bodyPr vert="horz" lIns="91107" tIns="45554" rIns="91107" bIns="45554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137"/>
            <a:ext cx="2946400" cy="496491"/>
          </a:xfrm>
          <a:prstGeom prst="rect">
            <a:avLst/>
          </a:prstGeom>
        </p:spPr>
        <p:txBody>
          <a:bodyPr vert="horz" lIns="91107" tIns="45554" rIns="91107" bIns="45554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30137"/>
            <a:ext cx="2946400" cy="496491"/>
          </a:xfrm>
          <a:prstGeom prst="rect">
            <a:avLst/>
          </a:prstGeom>
        </p:spPr>
        <p:txBody>
          <a:bodyPr vert="horz" wrap="square" lIns="91107" tIns="45554" rIns="91107" bIns="4555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81B9E4B-B2BD-4774-B7F3-22DCC33D78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831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38150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77888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17625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757363" algn="l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197879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637455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077031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516607" algn="l" defTabSz="879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7669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0148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15925" y="1243013"/>
            <a:ext cx="5969000" cy="335756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74D83F-0AD2-440F-8C5A-147DF78BBE7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014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81B9E4B-B2BD-4774-B7F3-22DCC33D7869}" type="slidenum">
              <a:rPr lang="ru-RU" altLang="ru-RU" smtClean="0"/>
              <a:pPr>
                <a:defRPr/>
              </a:pPr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04702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85FBB0-32B5-354E-A96B-3A0F851314AF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688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395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791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18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583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979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37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077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16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8BDD05-B660-4AA5-9DD7-60B90C4F4D1D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BB9E8-7EFB-4344-98B2-C680EF117ED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8000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87F81-00AF-47BC-AFBE-CE749A9D9DB2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39583-6F9C-49CC-9751-91FA313A860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0124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6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6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C54D8-D37E-47A9-86DA-3C7CECA2761F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F6C19-52D9-448C-9202-94EC0F7A55B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6396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10/26/2020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1970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45227-5F6E-416C-A30E-CE75179CD3FD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DB1D7-0F8B-42AC-8307-BB8C7F6725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668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4"/>
          </a:xfrm>
        </p:spPr>
        <p:txBody>
          <a:bodyPr anchor="t"/>
          <a:lstStyle>
            <a:lvl1pPr algn="l">
              <a:defRPr sz="3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3958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791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187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583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1979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375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0771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166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F626A-FE71-4179-99A0-F0758A41366E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B53C1-EC5B-4255-BD34-7D061BF0112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9130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1A2DF-C3B8-415B-A0B2-337A9CDF7E46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73B91-465E-41C1-B3FB-8BF026197A8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2581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587" indent="0">
              <a:buNone/>
              <a:defRPr sz="1900" b="1"/>
            </a:lvl2pPr>
            <a:lvl3pPr marL="879174" indent="0">
              <a:buNone/>
              <a:defRPr sz="1700" b="1"/>
            </a:lvl3pPr>
            <a:lvl4pPr marL="1318761" indent="0">
              <a:buNone/>
              <a:defRPr sz="1600" b="1"/>
            </a:lvl4pPr>
            <a:lvl5pPr marL="1758347" indent="0">
              <a:buNone/>
              <a:defRPr sz="1600" b="1"/>
            </a:lvl5pPr>
            <a:lvl6pPr marL="2197934" indent="0">
              <a:buNone/>
              <a:defRPr sz="1600" b="1"/>
            </a:lvl6pPr>
            <a:lvl7pPr marL="2637521" indent="0">
              <a:buNone/>
              <a:defRPr sz="1600" b="1"/>
            </a:lvl7pPr>
            <a:lvl8pPr marL="3077108" indent="0">
              <a:buNone/>
              <a:defRPr sz="1600" b="1"/>
            </a:lvl8pPr>
            <a:lvl9pPr marL="351669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7"/>
            <a:ext cx="5389034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39587" indent="0">
              <a:buNone/>
              <a:defRPr sz="1900" b="1"/>
            </a:lvl2pPr>
            <a:lvl3pPr marL="879174" indent="0">
              <a:buNone/>
              <a:defRPr sz="1700" b="1"/>
            </a:lvl3pPr>
            <a:lvl4pPr marL="1318761" indent="0">
              <a:buNone/>
              <a:defRPr sz="1600" b="1"/>
            </a:lvl4pPr>
            <a:lvl5pPr marL="1758347" indent="0">
              <a:buNone/>
              <a:defRPr sz="1600" b="1"/>
            </a:lvl5pPr>
            <a:lvl6pPr marL="2197934" indent="0">
              <a:buNone/>
              <a:defRPr sz="1600" b="1"/>
            </a:lvl6pPr>
            <a:lvl7pPr marL="2637521" indent="0">
              <a:buNone/>
              <a:defRPr sz="1600" b="1"/>
            </a:lvl7pPr>
            <a:lvl8pPr marL="3077108" indent="0">
              <a:buNone/>
              <a:defRPr sz="1600" b="1"/>
            </a:lvl8pPr>
            <a:lvl9pPr marL="3516695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4" cy="3951288"/>
          </a:xfrm>
        </p:spPr>
        <p:txBody>
          <a:bodyPr/>
          <a:lstStyle>
            <a:lvl1pPr>
              <a:defRPr sz="2300"/>
            </a:lvl1pPr>
            <a:lvl2pPr>
              <a:defRPr sz="19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7AD27-959B-45D5-8F1C-F87575CF794D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823EA9-A88C-495B-B91E-CB23C4E708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322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B4204-7C11-4EBE-A466-28D4D3F4084F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CD37C-68FD-4C40-A1EE-70D3E8A8101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3478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4912E-59BD-40D6-8CA9-48FA7028D89B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F65B8-B6BB-460C-8D38-CE231FAABB9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04527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4"/>
            <a:ext cx="4011084" cy="1162051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8" y="273058"/>
            <a:ext cx="6815666" cy="5853113"/>
          </a:xfrm>
        </p:spPr>
        <p:txBody>
          <a:bodyPr/>
          <a:lstStyle>
            <a:lvl1pPr>
              <a:defRPr sz="3000"/>
            </a:lvl1pPr>
            <a:lvl2pPr>
              <a:defRPr sz="2700"/>
            </a:lvl2pPr>
            <a:lvl3pPr>
              <a:defRPr sz="23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39587" indent="0">
              <a:buNone/>
              <a:defRPr sz="1100"/>
            </a:lvl2pPr>
            <a:lvl3pPr marL="879174" indent="0">
              <a:buNone/>
              <a:defRPr sz="1000"/>
            </a:lvl3pPr>
            <a:lvl4pPr marL="1318761" indent="0">
              <a:buNone/>
              <a:defRPr sz="900"/>
            </a:lvl4pPr>
            <a:lvl5pPr marL="1758347" indent="0">
              <a:buNone/>
              <a:defRPr sz="900"/>
            </a:lvl5pPr>
            <a:lvl6pPr marL="2197934" indent="0">
              <a:buNone/>
              <a:defRPr sz="900"/>
            </a:lvl6pPr>
            <a:lvl7pPr marL="2637521" indent="0">
              <a:buNone/>
              <a:defRPr sz="900"/>
            </a:lvl7pPr>
            <a:lvl8pPr marL="3077108" indent="0">
              <a:buNone/>
              <a:defRPr sz="900"/>
            </a:lvl8pPr>
            <a:lvl9pPr marL="351669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52EBD-0511-4D66-8581-3218D1E6590B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52852-FE35-4D3A-9B3A-C0CE482C73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830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  <a:lvl2pPr marL="439587" indent="0">
              <a:buNone/>
              <a:defRPr sz="2700"/>
            </a:lvl2pPr>
            <a:lvl3pPr marL="879174" indent="0">
              <a:buNone/>
              <a:defRPr sz="2300"/>
            </a:lvl3pPr>
            <a:lvl4pPr marL="1318761" indent="0">
              <a:buNone/>
              <a:defRPr sz="1900"/>
            </a:lvl4pPr>
            <a:lvl5pPr marL="1758347" indent="0">
              <a:buNone/>
              <a:defRPr sz="1900"/>
            </a:lvl5pPr>
            <a:lvl6pPr marL="2197934" indent="0">
              <a:buNone/>
              <a:defRPr sz="1900"/>
            </a:lvl6pPr>
            <a:lvl7pPr marL="2637521" indent="0">
              <a:buNone/>
              <a:defRPr sz="1900"/>
            </a:lvl7pPr>
            <a:lvl8pPr marL="3077108" indent="0">
              <a:buNone/>
              <a:defRPr sz="1900"/>
            </a:lvl8pPr>
            <a:lvl9pPr marL="3516695" indent="0">
              <a:buNone/>
              <a:defRPr sz="19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4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39587" indent="0">
              <a:buNone/>
              <a:defRPr sz="1100"/>
            </a:lvl2pPr>
            <a:lvl3pPr marL="879174" indent="0">
              <a:buNone/>
              <a:defRPr sz="1000"/>
            </a:lvl3pPr>
            <a:lvl4pPr marL="1318761" indent="0">
              <a:buNone/>
              <a:defRPr sz="900"/>
            </a:lvl4pPr>
            <a:lvl5pPr marL="1758347" indent="0">
              <a:buNone/>
              <a:defRPr sz="900"/>
            </a:lvl5pPr>
            <a:lvl6pPr marL="2197934" indent="0">
              <a:buNone/>
              <a:defRPr sz="900"/>
            </a:lvl6pPr>
            <a:lvl7pPr marL="2637521" indent="0">
              <a:buNone/>
              <a:defRPr sz="900"/>
            </a:lvl7pPr>
            <a:lvl8pPr marL="3077108" indent="0">
              <a:buNone/>
              <a:defRPr sz="900"/>
            </a:lvl8pPr>
            <a:lvl9pPr marL="3516695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4FD86-5B36-487C-8D70-A7CC6EBC07F1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B635C-4E5A-4084-8E77-48222C00604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10096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915" tIns="43958" rIns="87915" bIns="4395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5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915" tIns="43958" rIns="87915" bIns="439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87915" tIns="43958" rIns="87915" bIns="43958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FE8972-F35A-4ED3-BDE6-07DF1661D5E1}" type="datetimeFigureOut">
              <a:rPr lang="ru-RU"/>
              <a:pPr>
                <a:defRPr/>
              </a:pPr>
              <a:t>26.10.2020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87915" tIns="43958" rIns="87915" bIns="43958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wrap="square" lIns="87915" tIns="43958" rIns="87915" bIns="4395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1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D92CBA1-13A7-4CA4-BA14-1A06B534E9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5pPr>
      <a:lvl6pPr marL="439587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6pPr>
      <a:lvl7pPr marL="879174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7pPr>
      <a:lvl8pPr marL="1318761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8pPr>
      <a:lvl9pPr marL="1758347" algn="ct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28621" indent="-32862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12805" indent="-27464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098577" indent="-2190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538327" indent="-2190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8074" indent="-219081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17728" indent="-219793" algn="l" defTabSz="879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57315" indent="-219793" algn="l" defTabSz="879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96902" indent="-219793" algn="l" defTabSz="879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36488" indent="-219793" algn="l" defTabSz="879174" rtl="0" eaLnBrk="1" latinLnBrk="0" hangingPunct="1">
        <a:spcBef>
          <a:spcPct val="200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39587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79174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761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8347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934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637521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077108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516695" algn="l" defTabSz="879174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hyperlink" Target="mailto:NamakonovaKI@Chita.rshb.r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mailto:KovalevFAl@chita.rshb.ru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12192000" cy="1658938"/>
          </a:xfrm>
          <a:prstGeom prst="rect">
            <a:avLst/>
          </a:prstGeom>
          <a:gradFill>
            <a:gsLst>
              <a:gs pos="0">
                <a:srgbClr val="CAE9F8">
                  <a:alpha val="80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anchor="ctr"/>
          <a:lstStyle/>
          <a:p>
            <a:pPr algn="ctr">
              <a:defRPr/>
            </a:pPr>
            <a:endParaRPr lang="ru-RU">
              <a:latin typeface="Arial Narrow" panose="020B0606020202030204" pitchFamily="34" charset="0"/>
            </a:endParaRPr>
          </a:p>
        </p:txBody>
      </p:sp>
      <p:pic>
        <p:nvPicPr>
          <p:cNvPr id="3075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0314"/>
            <a:ext cx="121920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Прямоугольник 20"/>
          <p:cNvSpPr/>
          <p:nvPr/>
        </p:nvSpPr>
        <p:spPr bwMode="auto">
          <a:xfrm>
            <a:off x="1571629" y="2547938"/>
            <a:ext cx="49213" cy="862012"/>
          </a:xfrm>
          <a:prstGeom prst="rect">
            <a:avLst/>
          </a:prstGeom>
          <a:solidFill>
            <a:srgbClr val="FFD10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915" tIns="43958" rIns="87915" bIns="43958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3078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3573464"/>
            <a:ext cx="4591050" cy="270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TextBox 22"/>
          <p:cNvSpPr txBox="1">
            <a:spLocks noChangeArrowheads="1"/>
          </p:cNvSpPr>
          <p:nvPr/>
        </p:nvSpPr>
        <p:spPr bwMode="auto">
          <a:xfrm>
            <a:off x="1655764" y="2564904"/>
            <a:ext cx="7956550" cy="82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915" tIns="43958" rIns="87915" bIns="43958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7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3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9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ru-RU" altLang="ru-RU" sz="2400" b="1" dirty="0" smtClean="0">
                <a:solidFill>
                  <a:srgbClr val="35663B"/>
                </a:solidFill>
                <a:latin typeface="Arial" panose="020B0604020202020204" pitchFamily="34" charset="0"/>
              </a:rPr>
              <a:t>РОССЕЛЬХОЗБАНК</a:t>
            </a:r>
          </a:p>
          <a:p>
            <a:pPr>
              <a:spcBef>
                <a:spcPct val="0"/>
              </a:spcBef>
              <a:buNone/>
            </a:pPr>
            <a:r>
              <a:rPr lang="ru-RU" altLang="ru-RU" sz="2400" b="1" dirty="0" smtClean="0">
                <a:solidFill>
                  <a:srgbClr val="35663B"/>
                </a:solidFill>
                <a:latin typeface="Arial" panose="020B0604020202020204" pitchFamily="34" charset="0"/>
              </a:rPr>
              <a:t>СЕЛЬСКАЯ </a:t>
            </a:r>
            <a:r>
              <a:rPr lang="ru-RU" altLang="ru-RU" sz="2400" b="1" dirty="0">
                <a:solidFill>
                  <a:srgbClr val="35663B"/>
                </a:solidFill>
                <a:latin typeface="Arial" panose="020B0604020202020204" pitchFamily="34" charset="0"/>
              </a:rPr>
              <a:t>ИПОТЕКА </a:t>
            </a:r>
          </a:p>
        </p:txBody>
      </p:sp>
      <p:grpSp>
        <p:nvGrpSpPr>
          <p:cNvPr id="3080" name="Группа 7"/>
          <p:cNvGrpSpPr>
            <a:grpSpLocks/>
          </p:cNvGrpSpPr>
          <p:nvPr/>
        </p:nvGrpSpPr>
        <p:grpSpPr bwMode="auto">
          <a:xfrm>
            <a:off x="9598025" y="2546350"/>
            <a:ext cx="1301750" cy="863600"/>
            <a:chOff x="7812360" y="2709863"/>
            <a:chExt cx="1201464" cy="863600"/>
          </a:xfrm>
        </p:grpSpPr>
        <p:pic>
          <p:nvPicPr>
            <p:cNvPr id="3083" name="Picture 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967" r="7381"/>
            <a:stretch>
              <a:fillRect/>
            </a:stretch>
          </p:blipFill>
          <p:spPr bwMode="auto">
            <a:xfrm>
              <a:off x="8437943" y="2709863"/>
              <a:ext cx="575881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4" name="Picture 2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744" r="63263"/>
            <a:stretch>
              <a:fillRect/>
            </a:stretch>
          </p:blipFill>
          <p:spPr bwMode="auto">
            <a:xfrm>
              <a:off x="7812360" y="2709863"/>
              <a:ext cx="573550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4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97"/>
    </mc:Choice>
    <mc:Fallback xmlns="">
      <p:transition spd="slow" advTm="939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039"/>
          <a:stretch>
            <a:fillRect/>
          </a:stretch>
        </p:blipFill>
        <p:spPr bwMode="auto">
          <a:xfrm>
            <a:off x="1" y="204502"/>
            <a:ext cx="48684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12"/>
          <p:cNvSpPr txBox="1">
            <a:spLocks/>
          </p:cNvSpPr>
          <p:nvPr/>
        </p:nvSpPr>
        <p:spPr bwMode="auto">
          <a:xfrm>
            <a:off x="348716" y="162586"/>
            <a:ext cx="8134884" cy="52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11" rIns="91420" bIns="45711" anchor="ctr"/>
          <a:lstStyle>
            <a:lvl1pPr>
              <a:spcBef>
                <a:spcPct val="20000"/>
              </a:spcBef>
              <a:buSzPct val="100000"/>
              <a:buBlip>
                <a:blip r:embed="rId4"/>
              </a:buBlip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58775" indent="-177800">
              <a:spcBef>
                <a:spcPct val="20000"/>
              </a:spcBef>
              <a:buClr>
                <a:srgbClr val="266234"/>
              </a:buClr>
              <a:buSzPct val="140000"/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34988" indent="-155575">
              <a:spcBef>
                <a:spcPct val="20000"/>
              </a:spcBef>
              <a:buClr>
                <a:srgbClr val="266234"/>
              </a:buClr>
              <a:buSzPct val="120000"/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14375" indent="-173038">
              <a:spcBef>
                <a:spcPct val="20000"/>
              </a:spcBef>
              <a:buClr>
                <a:srgbClr val="266234"/>
              </a:buClr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895350" indent="-174625">
              <a:spcBef>
                <a:spcPct val="20000"/>
              </a:spcBef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352550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809750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266950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724150" indent="-17462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6234"/>
              </a:buClr>
              <a:buSzPct val="50000"/>
              <a:buFont typeface="Wingdings" panose="05000000000000000000" pitchFamily="2" charset="2"/>
              <a:buChar char="u"/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ru-RU" altLang="ru-RU" sz="2400" spc="-20" dirty="0" smtClean="0">
                <a:latin typeface="Proxima Nova" charset="0"/>
                <a:ea typeface="Proxima Nova" charset="0"/>
                <a:cs typeface="Proxima Nova" charset="0"/>
              </a:rPr>
              <a:t>О БАНКЕ</a:t>
            </a:r>
            <a:endParaRPr lang="en-US" altLang="ru-RU" sz="240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1384" y="4077072"/>
            <a:ext cx="4752528" cy="209288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b="1" spc="-20" dirty="0" smtClean="0">
                <a:latin typeface="Arial" panose="020B0604020202020204" pitchFamily="34" charset="0"/>
                <a:ea typeface="Proxima Nova" charset="0"/>
              </a:rPr>
              <a:t>АО «РОССЕЛЬХОЗБАНК» – </a:t>
            </a:r>
          </a:p>
          <a:p>
            <a:endParaRPr lang="ru-RU" sz="800" spc="-20" dirty="0" smtClean="0">
              <a:latin typeface="Proxima Nova" charset="0"/>
              <a:ea typeface="Proxima Nova" charset="0"/>
              <a:cs typeface="Proxima Nova" charset="0"/>
            </a:endParaRPr>
          </a:p>
          <a:p>
            <a:pPr algn="just"/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универсальный коммерческий банк, предоставляющий все виды банковских услуг и занимающий лидирующие позиции в финансировании агропромышленного комплекса России. 100% голосующих акций Банка принадлежат Российской </a:t>
            </a:r>
            <a:r>
              <a:rPr lang="ru-RU" sz="1400" spc="-20" dirty="0" smtClean="0">
                <a:latin typeface="Arial" panose="020B0604020202020204" pitchFamily="34" charset="0"/>
                <a:ea typeface="Proxima Nova" charset="0"/>
              </a:rPr>
              <a:t>Федерации</a:t>
            </a:r>
            <a:r>
              <a:rPr lang="ru-RU" sz="1400" dirty="0">
                <a:latin typeface="Arial" panose="020B0604020202020204" pitchFamily="34" charset="0"/>
              </a:rPr>
              <a:t> </a:t>
            </a:r>
            <a:r>
              <a:rPr lang="ru-RU" sz="1400" spc="-20" dirty="0">
                <a:latin typeface="Arial" panose="020B0604020202020204" pitchFamily="34" charset="0"/>
                <a:ea typeface="Proxima Nova" charset="0"/>
              </a:rPr>
              <a:t>в лице Федерального агентства по управлению государственным имуществом. </a:t>
            </a:r>
          </a:p>
        </p:txBody>
      </p:sp>
      <p:pic>
        <p:nvPicPr>
          <p:cNvPr id="1028" name="Picture 4" descr="C:\Users\Slobodyan-RA\Desktop\Картинки\poster-rosselhozbank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251450" cy="343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59"/>
          <p:cNvSpPr/>
          <p:nvPr/>
        </p:nvSpPr>
        <p:spPr>
          <a:xfrm>
            <a:off x="7803023" y="3846514"/>
            <a:ext cx="34880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20" dirty="0" smtClean="0">
                <a:latin typeface="Arial" panose="020B0604020202020204" pitchFamily="34" charset="0"/>
                <a:ea typeface="Proxima Nova" charset="0"/>
              </a:rPr>
              <a:t>ФИЛИАЛЬНАЯ СЕТЬ</a:t>
            </a:r>
            <a:endParaRPr lang="en-US" sz="1200" b="1" spc="-20" dirty="0">
              <a:latin typeface="Arial" panose="020B0604020202020204" pitchFamily="34" charset="0"/>
              <a:ea typeface="Proxima Nova" charset="0"/>
            </a:endParaRPr>
          </a:p>
          <a:p>
            <a:r>
              <a:rPr lang="ru-RU" sz="900" spc="-20" dirty="0" smtClean="0">
                <a:latin typeface="Arial" panose="020B0604020202020204" pitchFamily="34" charset="0"/>
                <a:ea typeface="Proxima Nova" charset="0"/>
              </a:rPr>
              <a:t>Банк сегодня это более 1 300 офисов  обслуживания во всех регионах страны. Вторая филиальная сеть в России.</a:t>
            </a:r>
            <a:endParaRPr lang="en-US" sz="900" spc="-20" dirty="0">
              <a:latin typeface="Arial" panose="020B0604020202020204" pitchFamily="34" charset="0"/>
              <a:ea typeface="Proxima Nova" charset="0"/>
            </a:endParaRPr>
          </a:p>
        </p:txBody>
      </p:sp>
      <p:sp>
        <p:nvSpPr>
          <p:cNvPr id="13" name="Rectangle 60"/>
          <p:cNvSpPr/>
          <p:nvPr/>
        </p:nvSpPr>
        <p:spPr>
          <a:xfrm>
            <a:off x="7803023" y="4668172"/>
            <a:ext cx="348803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20" dirty="0">
                <a:latin typeface="Arial" panose="020B0604020202020204" pitchFamily="34" charset="0"/>
                <a:ea typeface="Proxima Nova" charset="0"/>
              </a:rPr>
              <a:t>РЕЙТИНГ</a:t>
            </a:r>
            <a:endParaRPr lang="en-US" sz="1200" b="1" spc="-20" dirty="0">
              <a:latin typeface="Arial" panose="020B0604020202020204" pitchFamily="34" charset="0"/>
              <a:ea typeface="Proxima Nova" charset="0"/>
            </a:endParaRPr>
          </a:p>
          <a:p>
            <a:r>
              <a:rPr lang="ru-RU" sz="900" spc="-20" dirty="0">
                <a:latin typeface="Arial" panose="020B0604020202020204" pitchFamily="34" charset="0"/>
                <a:ea typeface="Proxima Nova" charset="0"/>
              </a:rPr>
              <a:t>Международные </a:t>
            </a:r>
            <a:r>
              <a:rPr lang="ru-RU" sz="900" spc="-20" dirty="0" smtClean="0">
                <a:latin typeface="Arial" panose="020B0604020202020204" pitchFamily="34" charset="0"/>
                <a:ea typeface="Proxima Nova" charset="0"/>
              </a:rPr>
              <a:t>агентства </a:t>
            </a:r>
            <a:r>
              <a:rPr lang="ru-RU" sz="900" spc="-20" dirty="0" err="1">
                <a:latin typeface="Arial" panose="020B0604020202020204" pitchFamily="34" charset="0"/>
                <a:ea typeface="Proxima Nova" charset="0"/>
              </a:rPr>
              <a:t>Fitch</a:t>
            </a:r>
            <a:r>
              <a:rPr lang="ru-RU" sz="900" spc="-20" dirty="0">
                <a:latin typeface="Arial" panose="020B0604020202020204" pitchFamily="34" charset="0"/>
                <a:ea typeface="Proxima Nova" charset="0"/>
              </a:rPr>
              <a:t> и </a:t>
            </a:r>
            <a:r>
              <a:rPr lang="ru-RU" sz="900" spc="-20" dirty="0" err="1">
                <a:latin typeface="Arial" panose="020B0604020202020204" pitchFamily="34" charset="0"/>
                <a:ea typeface="Proxima Nova" charset="0"/>
              </a:rPr>
              <a:t>Moody's</a:t>
            </a:r>
            <a:r>
              <a:rPr lang="ru-RU" sz="900" spc="-20" dirty="0">
                <a:latin typeface="Arial" panose="020B0604020202020204" pitchFamily="34" charset="0"/>
                <a:ea typeface="Proxima Nova" charset="0"/>
              </a:rPr>
              <a:t>  присвоили Банку долгосрочные кредитные рейтинги ВВB- и Ва1, соответственно</a:t>
            </a:r>
            <a:r>
              <a:rPr lang="ru-RU" sz="900" spc="-20" dirty="0">
                <a:latin typeface="Proxima Nova" charset="0"/>
                <a:ea typeface="Proxima Nova" charset="0"/>
                <a:cs typeface="Proxima Nova" charset="0"/>
              </a:rPr>
              <a:t>.</a:t>
            </a:r>
            <a:endParaRPr lang="en-US" sz="90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14" name="Rectangle 61"/>
          <p:cNvSpPr/>
          <p:nvPr/>
        </p:nvSpPr>
        <p:spPr>
          <a:xfrm>
            <a:off x="7803023" y="5547607"/>
            <a:ext cx="34213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spc="-20" dirty="0">
                <a:latin typeface="Arial" panose="020B0604020202020204" pitchFamily="34" charset="0"/>
                <a:ea typeface="Proxima Nova" charset="0"/>
              </a:rPr>
              <a:t>БАНК ДЛЯ ЛЮДЕЙ</a:t>
            </a:r>
            <a:endParaRPr lang="en-US" sz="1200" b="1" spc="-20" dirty="0">
              <a:latin typeface="Arial" panose="020B0604020202020204" pitchFamily="34" charset="0"/>
              <a:ea typeface="Proxima Nova" charset="0"/>
            </a:endParaRPr>
          </a:p>
          <a:p>
            <a:r>
              <a:rPr lang="ru-RU" sz="900" spc="-20" dirty="0" smtClean="0">
                <a:latin typeface="Arial" panose="020B0604020202020204" pitchFamily="34" charset="0"/>
                <a:ea typeface="Proxima Nova" charset="0"/>
              </a:rPr>
              <a:t>РСХБ стабильно входит В ТОП-5 банков по объему депозитов и кредитов физическим лицам.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71458" y="3717032"/>
            <a:ext cx="4419600" cy="2214562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7" name="Группа 16"/>
          <p:cNvGrpSpPr/>
          <p:nvPr/>
        </p:nvGrpSpPr>
        <p:grpSpPr>
          <a:xfrm>
            <a:off x="7113753" y="3816574"/>
            <a:ext cx="598487" cy="598488"/>
            <a:chOff x="6008391" y="4132016"/>
            <a:chExt cx="598487" cy="598488"/>
          </a:xfrm>
        </p:grpSpPr>
        <p:sp>
          <p:nvSpPr>
            <p:cNvPr id="20" name="Oval 20">
              <a:extLst>
                <a:ext uri="{FF2B5EF4-FFF2-40B4-BE49-F238E27FC236}">
                  <a16:creationId xmlns:a16="http://schemas.microsoft.com/office/drawing/2014/main" xmlns="" id="{EC696351-4BB5-46BD-8AE2-FB843271F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8391" y="4132016"/>
              <a:ext cx="598487" cy="598488"/>
            </a:xfrm>
            <a:prstGeom prst="ellipse">
              <a:avLst/>
            </a:prstGeom>
            <a:ln/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1" name="Freeform 79">
              <a:extLst>
                <a:ext uri="{FF2B5EF4-FFF2-40B4-BE49-F238E27FC236}">
                  <a16:creationId xmlns:a16="http://schemas.microsoft.com/office/drawing/2014/main" xmlns="" id="{84A0B217-B971-4A7D-B951-53BA19C130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4754" y="4252666"/>
              <a:ext cx="387350" cy="327025"/>
            </a:xfrm>
            <a:custGeom>
              <a:avLst/>
              <a:gdLst>
                <a:gd name="T0" fmla="*/ 234 w 689"/>
                <a:gd name="T1" fmla="*/ 183 h 582"/>
                <a:gd name="T2" fmla="*/ 232 w 689"/>
                <a:gd name="T3" fmla="*/ 173 h 582"/>
                <a:gd name="T4" fmla="*/ 216 w 689"/>
                <a:gd name="T5" fmla="*/ 65 h 582"/>
                <a:gd name="T6" fmla="*/ 234 w 689"/>
                <a:gd name="T7" fmla="*/ 62 h 582"/>
                <a:gd name="T8" fmla="*/ 232 w 689"/>
                <a:gd name="T9" fmla="*/ 50 h 582"/>
                <a:gd name="T10" fmla="*/ 120 w 689"/>
                <a:gd name="T11" fmla="*/ 0 h 582"/>
                <a:gd name="T12" fmla="*/ 9 w 689"/>
                <a:gd name="T13" fmla="*/ 53 h 582"/>
                <a:gd name="T14" fmla="*/ 12 w 689"/>
                <a:gd name="T15" fmla="*/ 65 h 582"/>
                <a:gd name="T16" fmla="*/ 28 w 689"/>
                <a:gd name="T17" fmla="*/ 173 h 582"/>
                <a:gd name="T18" fmla="*/ 9 w 689"/>
                <a:gd name="T19" fmla="*/ 175 h 582"/>
                <a:gd name="T20" fmla="*/ 2 w 689"/>
                <a:gd name="T21" fmla="*/ 183 h 582"/>
                <a:gd name="T22" fmla="*/ 0 w 689"/>
                <a:gd name="T23" fmla="*/ 204 h 582"/>
                <a:gd name="T24" fmla="*/ 242 w 689"/>
                <a:gd name="T25" fmla="*/ 206 h 582"/>
                <a:gd name="T26" fmla="*/ 244 w 689"/>
                <a:gd name="T27" fmla="*/ 185 h 582"/>
                <a:gd name="T28" fmla="*/ 211 w 689"/>
                <a:gd name="T29" fmla="*/ 173 h 582"/>
                <a:gd name="T30" fmla="*/ 186 w 689"/>
                <a:gd name="T31" fmla="*/ 65 h 582"/>
                <a:gd name="T32" fmla="*/ 211 w 689"/>
                <a:gd name="T33" fmla="*/ 173 h 582"/>
                <a:gd name="T34" fmla="*/ 181 w 689"/>
                <a:gd name="T35" fmla="*/ 65 h 582"/>
                <a:gd name="T36" fmla="*/ 139 w 689"/>
                <a:gd name="T37" fmla="*/ 173 h 582"/>
                <a:gd name="T38" fmla="*/ 109 w 689"/>
                <a:gd name="T39" fmla="*/ 65 h 582"/>
                <a:gd name="T40" fmla="*/ 134 w 689"/>
                <a:gd name="T41" fmla="*/ 173 h 582"/>
                <a:gd name="T42" fmla="*/ 109 w 689"/>
                <a:gd name="T43" fmla="*/ 65 h 582"/>
                <a:gd name="T44" fmla="*/ 104 w 689"/>
                <a:gd name="T45" fmla="*/ 65 h 582"/>
                <a:gd name="T46" fmla="*/ 63 w 689"/>
                <a:gd name="T47" fmla="*/ 173 h 582"/>
                <a:gd name="T48" fmla="*/ 14 w 689"/>
                <a:gd name="T49" fmla="*/ 54 h 582"/>
                <a:gd name="T50" fmla="*/ 229 w 689"/>
                <a:gd name="T51" fmla="*/ 54 h 582"/>
                <a:gd name="T52" fmla="*/ 14 w 689"/>
                <a:gd name="T53" fmla="*/ 60 h 582"/>
                <a:gd name="T54" fmla="*/ 33 w 689"/>
                <a:gd name="T55" fmla="*/ 65 h 582"/>
                <a:gd name="T56" fmla="*/ 58 w 689"/>
                <a:gd name="T57" fmla="*/ 173 h 582"/>
                <a:gd name="T58" fmla="*/ 33 w 689"/>
                <a:gd name="T59" fmla="*/ 65 h 582"/>
                <a:gd name="T60" fmla="*/ 5 w 689"/>
                <a:gd name="T61" fmla="*/ 201 h 582"/>
                <a:gd name="T62" fmla="*/ 11 w 689"/>
                <a:gd name="T63" fmla="*/ 188 h 582"/>
                <a:gd name="T64" fmla="*/ 14 w 689"/>
                <a:gd name="T65" fmla="*/ 178 h 582"/>
                <a:gd name="T66" fmla="*/ 229 w 689"/>
                <a:gd name="T67" fmla="*/ 185 h 582"/>
                <a:gd name="T68" fmla="*/ 239 w 689"/>
                <a:gd name="T69" fmla="*/ 188 h 5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89" h="582">
                  <a:moveTo>
                    <a:pt x="682" y="516"/>
                  </a:moveTo>
                  <a:cubicBezTo>
                    <a:pt x="661" y="516"/>
                    <a:pt x="661" y="516"/>
                    <a:pt x="661" y="516"/>
                  </a:cubicBezTo>
                  <a:cubicBezTo>
                    <a:pt x="661" y="495"/>
                    <a:pt x="661" y="495"/>
                    <a:pt x="661" y="495"/>
                  </a:cubicBezTo>
                  <a:cubicBezTo>
                    <a:pt x="661" y="491"/>
                    <a:pt x="658" y="488"/>
                    <a:pt x="654" y="488"/>
                  </a:cubicBezTo>
                  <a:cubicBezTo>
                    <a:pt x="609" y="488"/>
                    <a:pt x="609" y="488"/>
                    <a:pt x="609" y="488"/>
                  </a:cubicBezTo>
                  <a:cubicBezTo>
                    <a:pt x="609" y="183"/>
                    <a:pt x="609" y="183"/>
                    <a:pt x="609" y="183"/>
                  </a:cubicBezTo>
                  <a:cubicBezTo>
                    <a:pt x="653" y="183"/>
                    <a:pt x="653" y="183"/>
                    <a:pt x="653" y="183"/>
                  </a:cubicBezTo>
                  <a:cubicBezTo>
                    <a:pt x="657" y="183"/>
                    <a:pt x="660" y="180"/>
                    <a:pt x="660" y="176"/>
                  </a:cubicBezTo>
                  <a:cubicBezTo>
                    <a:pt x="660" y="149"/>
                    <a:pt x="660" y="149"/>
                    <a:pt x="660" y="149"/>
                  </a:cubicBezTo>
                  <a:cubicBezTo>
                    <a:pt x="660" y="146"/>
                    <a:pt x="658" y="143"/>
                    <a:pt x="656" y="142"/>
                  </a:cubicBezTo>
                  <a:cubicBezTo>
                    <a:pt x="345" y="1"/>
                    <a:pt x="345" y="1"/>
                    <a:pt x="345" y="1"/>
                  </a:cubicBezTo>
                  <a:cubicBezTo>
                    <a:pt x="343" y="0"/>
                    <a:pt x="341" y="0"/>
                    <a:pt x="339" y="1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27" y="143"/>
                    <a:pt x="26" y="146"/>
                    <a:pt x="26" y="149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6" y="180"/>
                    <a:pt x="29" y="183"/>
                    <a:pt x="33" y="183"/>
                  </a:cubicBezTo>
                  <a:cubicBezTo>
                    <a:pt x="80" y="183"/>
                    <a:pt x="80" y="183"/>
                    <a:pt x="80" y="183"/>
                  </a:cubicBezTo>
                  <a:cubicBezTo>
                    <a:pt x="80" y="488"/>
                    <a:pt x="80" y="488"/>
                    <a:pt x="80" y="488"/>
                  </a:cubicBezTo>
                  <a:cubicBezTo>
                    <a:pt x="32" y="488"/>
                    <a:pt x="32" y="488"/>
                    <a:pt x="32" y="488"/>
                  </a:cubicBezTo>
                  <a:cubicBezTo>
                    <a:pt x="28" y="488"/>
                    <a:pt x="25" y="491"/>
                    <a:pt x="25" y="495"/>
                  </a:cubicBezTo>
                  <a:cubicBezTo>
                    <a:pt x="25" y="516"/>
                    <a:pt x="25" y="516"/>
                    <a:pt x="25" y="516"/>
                  </a:cubicBezTo>
                  <a:cubicBezTo>
                    <a:pt x="7" y="516"/>
                    <a:pt x="7" y="516"/>
                    <a:pt x="7" y="516"/>
                  </a:cubicBezTo>
                  <a:cubicBezTo>
                    <a:pt x="3" y="516"/>
                    <a:pt x="0" y="520"/>
                    <a:pt x="0" y="523"/>
                  </a:cubicBezTo>
                  <a:cubicBezTo>
                    <a:pt x="0" y="575"/>
                    <a:pt x="0" y="575"/>
                    <a:pt x="0" y="575"/>
                  </a:cubicBezTo>
                  <a:cubicBezTo>
                    <a:pt x="0" y="579"/>
                    <a:pt x="3" y="582"/>
                    <a:pt x="7" y="582"/>
                  </a:cubicBezTo>
                  <a:cubicBezTo>
                    <a:pt x="682" y="582"/>
                    <a:pt x="682" y="582"/>
                    <a:pt x="682" y="582"/>
                  </a:cubicBezTo>
                  <a:cubicBezTo>
                    <a:pt x="686" y="582"/>
                    <a:pt x="689" y="579"/>
                    <a:pt x="689" y="575"/>
                  </a:cubicBezTo>
                  <a:cubicBezTo>
                    <a:pt x="689" y="523"/>
                    <a:pt x="689" y="523"/>
                    <a:pt x="689" y="523"/>
                  </a:cubicBezTo>
                  <a:cubicBezTo>
                    <a:pt x="689" y="520"/>
                    <a:pt x="686" y="516"/>
                    <a:pt x="682" y="516"/>
                  </a:cubicBezTo>
                  <a:moveTo>
                    <a:pt x="595" y="488"/>
                  </a:moveTo>
                  <a:cubicBezTo>
                    <a:pt x="526" y="488"/>
                    <a:pt x="526" y="488"/>
                    <a:pt x="526" y="488"/>
                  </a:cubicBezTo>
                  <a:cubicBezTo>
                    <a:pt x="526" y="183"/>
                    <a:pt x="526" y="183"/>
                    <a:pt x="526" y="183"/>
                  </a:cubicBezTo>
                  <a:cubicBezTo>
                    <a:pt x="595" y="183"/>
                    <a:pt x="595" y="183"/>
                    <a:pt x="595" y="183"/>
                  </a:cubicBezTo>
                  <a:lnTo>
                    <a:pt x="595" y="488"/>
                  </a:lnTo>
                  <a:close/>
                  <a:moveTo>
                    <a:pt x="392" y="183"/>
                  </a:moveTo>
                  <a:cubicBezTo>
                    <a:pt x="512" y="183"/>
                    <a:pt x="512" y="183"/>
                    <a:pt x="512" y="183"/>
                  </a:cubicBezTo>
                  <a:cubicBezTo>
                    <a:pt x="512" y="488"/>
                    <a:pt x="512" y="488"/>
                    <a:pt x="512" y="488"/>
                  </a:cubicBezTo>
                  <a:cubicBezTo>
                    <a:pt x="392" y="488"/>
                    <a:pt x="392" y="488"/>
                    <a:pt x="392" y="488"/>
                  </a:cubicBezTo>
                  <a:lnTo>
                    <a:pt x="392" y="183"/>
                  </a:lnTo>
                  <a:close/>
                  <a:moveTo>
                    <a:pt x="308" y="183"/>
                  </a:moveTo>
                  <a:cubicBezTo>
                    <a:pt x="378" y="183"/>
                    <a:pt x="378" y="183"/>
                    <a:pt x="378" y="183"/>
                  </a:cubicBezTo>
                  <a:cubicBezTo>
                    <a:pt x="378" y="488"/>
                    <a:pt x="378" y="488"/>
                    <a:pt x="378" y="488"/>
                  </a:cubicBezTo>
                  <a:cubicBezTo>
                    <a:pt x="308" y="488"/>
                    <a:pt x="308" y="488"/>
                    <a:pt x="308" y="488"/>
                  </a:cubicBezTo>
                  <a:lnTo>
                    <a:pt x="308" y="183"/>
                  </a:lnTo>
                  <a:close/>
                  <a:moveTo>
                    <a:pt x="178" y="183"/>
                  </a:moveTo>
                  <a:cubicBezTo>
                    <a:pt x="294" y="183"/>
                    <a:pt x="294" y="183"/>
                    <a:pt x="294" y="183"/>
                  </a:cubicBezTo>
                  <a:cubicBezTo>
                    <a:pt x="294" y="488"/>
                    <a:pt x="294" y="488"/>
                    <a:pt x="294" y="488"/>
                  </a:cubicBezTo>
                  <a:cubicBezTo>
                    <a:pt x="178" y="488"/>
                    <a:pt x="178" y="488"/>
                    <a:pt x="178" y="488"/>
                  </a:cubicBezTo>
                  <a:lnTo>
                    <a:pt x="178" y="183"/>
                  </a:lnTo>
                  <a:close/>
                  <a:moveTo>
                    <a:pt x="40" y="153"/>
                  </a:moveTo>
                  <a:cubicBezTo>
                    <a:pt x="342" y="15"/>
                    <a:pt x="342" y="15"/>
                    <a:pt x="342" y="15"/>
                  </a:cubicBezTo>
                  <a:cubicBezTo>
                    <a:pt x="646" y="153"/>
                    <a:pt x="646" y="153"/>
                    <a:pt x="646" y="153"/>
                  </a:cubicBezTo>
                  <a:cubicBezTo>
                    <a:pt x="646" y="169"/>
                    <a:pt x="646" y="169"/>
                    <a:pt x="646" y="169"/>
                  </a:cubicBezTo>
                  <a:cubicBezTo>
                    <a:pt x="40" y="169"/>
                    <a:pt x="40" y="169"/>
                    <a:pt x="40" y="169"/>
                  </a:cubicBezTo>
                  <a:lnTo>
                    <a:pt x="40" y="153"/>
                  </a:lnTo>
                  <a:close/>
                  <a:moveTo>
                    <a:pt x="94" y="183"/>
                  </a:moveTo>
                  <a:cubicBezTo>
                    <a:pt x="164" y="183"/>
                    <a:pt x="164" y="183"/>
                    <a:pt x="164" y="183"/>
                  </a:cubicBezTo>
                  <a:cubicBezTo>
                    <a:pt x="164" y="488"/>
                    <a:pt x="164" y="488"/>
                    <a:pt x="164" y="488"/>
                  </a:cubicBezTo>
                  <a:cubicBezTo>
                    <a:pt x="94" y="488"/>
                    <a:pt x="94" y="488"/>
                    <a:pt x="94" y="488"/>
                  </a:cubicBezTo>
                  <a:lnTo>
                    <a:pt x="94" y="183"/>
                  </a:lnTo>
                  <a:close/>
                  <a:moveTo>
                    <a:pt x="675" y="568"/>
                  </a:moveTo>
                  <a:cubicBezTo>
                    <a:pt x="14" y="568"/>
                    <a:pt x="14" y="568"/>
                    <a:pt x="14" y="568"/>
                  </a:cubicBezTo>
                  <a:cubicBezTo>
                    <a:pt x="14" y="530"/>
                    <a:pt x="14" y="530"/>
                    <a:pt x="14" y="530"/>
                  </a:cubicBezTo>
                  <a:cubicBezTo>
                    <a:pt x="32" y="530"/>
                    <a:pt x="32" y="530"/>
                    <a:pt x="32" y="530"/>
                  </a:cubicBezTo>
                  <a:cubicBezTo>
                    <a:pt x="36" y="530"/>
                    <a:pt x="39" y="527"/>
                    <a:pt x="39" y="523"/>
                  </a:cubicBezTo>
                  <a:cubicBezTo>
                    <a:pt x="39" y="502"/>
                    <a:pt x="39" y="502"/>
                    <a:pt x="39" y="502"/>
                  </a:cubicBezTo>
                  <a:cubicBezTo>
                    <a:pt x="647" y="502"/>
                    <a:pt x="647" y="502"/>
                    <a:pt x="647" y="502"/>
                  </a:cubicBezTo>
                  <a:cubicBezTo>
                    <a:pt x="647" y="523"/>
                    <a:pt x="647" y="523"/>
                    <a:pt x="647" y="523"/>
                  </a:cubicBezTo>
                  <a:cubicBezTo>
                    <a:pt x="647" y="527"/>
                    <a:pt x="650" y="530"/>
                    <a:pt x="654" y="530"/>
                  </a:cubicBezTo>
                  <a:cubicBezTo>
                    <a:pt x="675" y="530"/>
                    <a:pt x="675" y="530"/>
                    <a:pt x="675" y="530"/>
                  </a:cubicBezTo>
                  <a:lnTo>
                    <a:pt x="675" y="568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7113754" y="4625509"/>
            <a:ext cx="598487" cy="598488"/>
            <a:chOff x="6008391" y="4132016"/>
            <a:chExt cx="598487" cy="598488"/>
          </a:xfrm>
        </p:grpSpPr>
        <p:sp>
          <p:nvSpPr>
            <p:cNvPr id="24" name="Oval 20">
              <a:extLst>
                <a:ext uri="{FF2B5EF4-FFF2-40B4-BE49-F238E27FC236}">
                  <a16:creationId xmlns:a16="http://schemas.microsoft.com/office/drawing/2014/main" xmlns="" id="{EC696351-4BB5-46BD-8AE2-FB843271F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8391" y="4132016"/>
              <a:ext cx="598487" cy="598488"/>
            </a:xfrm>
            <a:prstGeom prst="ellipse">
              <a:avLst/>
            </a:prstGeom>
            <a:ln/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5" name="Freeform 79">
              <a:extLst>
                <a:ext uri="{FF2B5EF4-FFF2-40B4-BE49-F238E27FC236}">
                  <a16:creationId xmlns:a16="http://schemas.microsoft.com/office/drawing/2014/main" xmlns="" id="{84A0B217-B971-4A7D-B951-53BA19C130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4754" y="4252666"/>
              <a:ext cx="387350" cy="327025"/>
            </a:xfrm>
            <a:custGeom>
              <a:avLst/>
              <a:gdLst>
                <a:gd name="T0" fmla="*/ 234 w 689"/>
                <a:gd name="T1" fmla="*/ 183 h 582"/>
                <a:gd name="T2" fmla="*/ 232 w 689"/>
                <a:gd name="T3" fmla="*/ 173 h 582"/>
                <a:gd name="T4" fmla="*/ 216 w 689"/>
                <a:gd name="T5" fmla="*/ 65 h 582"/>
                <a:gd name="T6" fmla="*/ 234 w 689"/>
                <a:gd name="T7" fmla="*/ 62 h 582"/>
                <a:gd name="T8" fmla="*/ 232 w 689"/>
                <a:gd name="T9" fmla="*/ 50 h 582"/>
                <a:gd name="T10" fmla="*/ 120 w 689"/>
                <a:gd name="T11" fmla="*/ 0 h 582"/>
                <a:gd name="T12" fmla="*/ 9 w 689"/>
                <a:gd name="T13" fmla="*/ 53 h 582"/>
                <a:gd name="T14" fmla="*/ 12 w 689"/>
                <a:gd name="T15" fmla="*/ 65 h 582"/>
                <a:gd name="T16" fmla="*/ 28 w 689"/>
                <a:gd name="T17" fmla="*/ 173 h 582"/>
                <a:gd name="T18" fmla="*/ 9 w 689"/>
                <a:gd name="T19" fmla="*/ 175 h 582"/>
                <a:gd name="T20" fmla="*/ 2 w 689"/>
                <a:gd name="T21" fmla="*/ 183 h 582"/>
                <a:gd name="T22" fmla="*/ 0 w 689"/>
                <a:gd name="T23" fmla="*/ 204 h 582"/>
                <a:gd name="T24" fmla="*/ 242 w 689"/>
                <a:gd name="T25" fmla="*/ 206 h 582"/>
                <a:gd name="T26" fmla="*/ 244 w 689"/>
                <a:gd name="T27" fmla="*/ 185 h 582"/>
                <a:gd name="T28" fmla="*/ 211 w 689"/>
                <a:gd name="T29" fmla="*/ 173 h 582"/>
                <a:gd name="T30" fmla="*/ 186 w 689"/>
                <a:gd name="T31" fmla="*/ 65 h 582"/>
                <a:gd name="T32" fmla="*/ 211 w 689"/>
                <a:gd name="T33" fmla="*/ 173 h 582"/>
                <a:gd name="T34" fmla="*/ 181 w 689"/>
                <a:gd name="T35" fmla="*/ 65 h 582"/>
                <a:gd name="T36" fmla="*/ 139 w 689"/>
                <a:gd name="T37" fmla="*/ 173 h 582"/>
                <a:gd name="T38" fmla="*/ 109 w 689"/>
                <a:gd name="T39" fmla="*/ 65 h 582"/>
                <a:gd name="T40" fmla="*/ 134 w 689"/>
                <a:gd name="T41" fmla="*/ 173 h 582"/>
                <a:gd name="T42" fmla="*/ 109 w 689"/>
                <a:gd name="T43" fmla="*/ 65 h 582"/>
                <a:gd name="T44" fmla="*/ 104 w 689"/>
                <a:gd name="T45" fmla="*/ 65 h 582"/>
                <a:gd name="T46" fmla="*/ 63 w 689"/>
                <a:gd name="T47" fmla="*/ 173 h 582"/>
                <a:gd name="T48" fmla="*/ 14 w 689"/>
                <a:gd name="T49" fmla="*/ 54 h 582"/>
                <a:gd name="T50" fmla="*/ 229 w 689"/>
                <a:gd name="T51" fmla="*/ 54 h 582"/>
                <a:gd name="T52" fmla="*/ 14 w 689"/>
                <a:gd name="T53" fmla="*/ 60 h 582"/>
                <a:gd name="T54" fmla="*/ 33 w 689"/>
                <a:gd name="T55" fmla="*/ 65 h 582"/>
                <a:gd name="T56" fmla="*/ 58 w 689"/>
                <a:gd name="T57" fmla="*/ 173 h 582"/>
                <a:gd name="T58" fmla="*/ 33 w 689"/>
                <a:gd name="T59" fmla="*/ 65 h 582"/>
                <a:gd name="T60" fmla="*/ 5 w 689"/>
                <a:gd name="T61" fmla="*/ 201 h 582"/>
                <a:gd name="T62" fmla="*/ 11 w 689"/>
                <a:gd name="T63" fmla="*/ 188 h 582"/>
                <a:gd name="T64" fmla="*/ 14 w 689"/>
                <a:gd name="T65" fmla="*/ 178 h 582"/>
                <a:gd name="T66" fmla="*/ 229 w 689"/>
                <a:gd name="T67" fmla="*/ 185 h 582"/>
                <a:gd name="T68" fmla="*/ 239 w 689"/>
                <a:gd name="T69" fmla="*/ 188 h 5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89" h="582">
                  <a:moveTo>
                    <a:pt x="682" y="516"/>
                  </a:moveTo>
                  <a:cubicBezTo>
                    <a:pt x="661" y="516"/>
                    <a:pt x="661" y="516"/>
                    <a:pt x="661" y="516"/>
                  </a:cubicBezTo>
                  <a:cubicBezTo>
                    <a:pt x="661" y="495"/>
                    <a:pt x="661" y="495"/>
                    <a:pt x="661" y="495"/>
                  </a:cubicBezTo>
                  <a:cubicBezTo>
                    <a:pt x="661" y="491"/>
                    <a:pt x="658" y="488"/>
                    <a:pt x="654" y="488"/>
                  </a:cubicBezTo>
                  <a:cubicBezTo>
                    <a:pt x="609" y="488"/>
                    <a:pt x="609" y="488"/>
                    <a:pt x="609" y="488"/>
                  </a:cubicBezTo>
                  <a:cubicBezTo>
                    <a:pt x="609" y="183"/>
                    <a:pt x="609" y="183"/>
                    <a:pt x="609" y="183"/>
                  </a:cubicBezTo>
                  <a:cubicBezTo>
                    <a:pt x="653" y="183"/>
                    <a:pt x="653" y="183"/>
                    <a:pt x="653" y="183"/>
                  </a:cubicBezTo>
                  <a:cubicBezTo>
                    <a:pt x="657" y="183"/>
                    <a:pt x="660" y="180"/>
                    <a:pt x="660" y="176"/>
                  </a:cubicBezTo>
                  <a:cubicBezTo>
                    <a:pt x="660" y="149"/>
                    <a:pt x="660" y="149"/>
                    <a:pt x="660" y="149"/>
                  </a:cubicBezTo>
                  <a:cubicBezTo>
                    <a:pt x="660" y="146"/>
                    <a:pt x="658" y="143"/>
                    <a:pt x="656" y="142"/>
                  </a:cubicBezTo>
                  <a:cubicBezTo>
                    <a:pt x="345" y="1"/>
                    <a:pt x="345" y="1"/>
                    <a:pt x="345" y="1"/>
                  </a:cubicBezTo>
                  <a:cubicBezTo>
                    <a:pt x="343" y="0"/>
                    <a:pt x="341" y="0"/>
                    <a:pt x="339" y="1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27" y="143"/>
                    <a:pt x="26" y="146"/>
                    <a:pt x="26" y="149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6" y="180"/>
                    <a:pt x="29" y="183"/>
                    <a:pt x="33" y="183"/>
                  </a:cubicBezTo>
                  <a:cubicBezTo>
                    <a:pt x="80" y="183"/>
                    <a:pt x="80" y="183"/>
                    <a:pt x="80" y="183"/>
                  </a:cubicBezTo>
                  <a:cubicBezTo>
                    <a:pt x="80" y="488"/>
                    <a:pt x="80" y="488"/>
                    <a:pt x="80" y="488"/>
                  </a:cubicBezTo>
                  <a:cubicBezTo>
                    <a:pt x="32" y="488"/>
                    <a:pt x="32" y="488"/>
                    <a:pt x="32" y="488"/>
                  </a:cubicBezTo>
                  <a:cubicBezTo>
                    <a:pt x="28" y="488"/>
                    <a:pt x="25" y="491"/>
                    <a:pt x="25" y="495"/>
                  </a:cubicBezTo>
                  <a:cubicBezTo>
                    <a:pt x="25" y="516"/>
                    <a:pt x="25" y="516"/>
                    <a:pt x="25" y="516"/>
                  </a:cubicBezTo>
                  <a:cubicBezTo>
                    <a:pt x="7" y="516"/>
                    <a:pt x="7" y="516"/>
                    <a:pt x="7" y="516"/>
                  </a:cubicBezTo>
                  <a:cubicBezTo>
                    <a:pt x="3" y="516"/>
                    <a:pt x="0" y="520"/>
                    <a:pt x="0" y="523"/>
                  </a:cubicBezTo>
                  <a:cubicBezTo>
                    <a:pt x="0" y="575"/>
                    <a:pt x="0" y="575"/>
                    <a:pt x="0" y="575"/>
                  </a:cubicBezTo>
                  <a:cubicBezTo>
                    <a:pt x="0" y="579"/>
                    <a:pt x="3" y="582"/>
                    <a:pt x="7" y="582"/>
                  </a:cubicBezTo>
                  <a:cubicBezTo>
                    <a:pt x="682" y="582"/>
                    <a:pt x="682" y="582"/>
                    <a:pt x="682" y="582"/>
                  </a:cubicBezTo>
                  <a:cubicBezTo>
                    <a:pt x="686" y="582"/>
                    <a:pt x="689" y="579"/>
                    <a:pt x="689" y="575"/>
                  </a:cubicBezTo>
                  <a:cubicBezTo>
                    <a:pt x="689" y="523"/>
                    <a:pt x="689" y="523"/>
                    <a:pt x="689" y="523"/>
                  </a:cubicBezTo>
                  <a:cubicBezTo>
                    <a:pt x="689" y="520"/>
                    <a:pt x="686" y="516"/>
                    <a:pt x="682" y="516"/>
                  </a:cubicBezTo>
                  <a:moveTo>
                    <a:pt x="595" y="488"/>
                  </a:moveTo>
                  <a:cubicBezTo>
                    <a:pt x="526" y="488"/>
                    <a:pt x="526" y="488"/>
                    <a:pt x="526" y="488"/>
                  </a:cubicBezTo>
                  <a:cubicBezTo>
                    <a:pt x="526" y="183"/>
                    <a:pt x="526" y="183"/>
                    <a:pt x="526" y="183"/>
                  </a:cubicBezTo>
                  <a:cubicBezTo>
                    <a:pt x="595" y="183"/>
                    <a:pt x="595" y="183"/>
                    <a:pt x="595" y="183"/>
                  </a:cubicBezTo>
                  <a:lnTo>
                    <a:pt x="595" y="488"/>
                  </a:lnTo>
                  <a:close/>
                  <a:moveTo>
                    <a:pt x="392" y="183"/>
                  </a:moveTo>
                  <a:cubicBezTo>
                    <a:pt x="512" y="183"/>
                    <a:pt x="512" y="183"/>
                    <a:pt x="512" y="183"/>
                  </a:cubicBezTo>
                  <a:cubicBezTo>
                    <a:pt x="512" y="488"/>
                    <a:pt x="512" y="488"/>
                    <a:pt x="512" y="488"/>
                  </a:cubicBezTo>
                  <a:cubicBezTo>
                    <a:pt x="392" y="488"/>
                    <a:pt x="392" y="488"/>
                    <a:pt x="392" y="488"/>
                  </a:cubicBezTo>
                  <a:lnTo>
                    <a:pt x="392" y="183"/>
                  </a:lnTo>
                  <a:close/>
                  <a:moveTo>
                    <a:pt x="308" y="183"/>
                  </a:moveTo>
                  <a:cubicBezTo>
                    <a:pt x="378" y="183"/>
                    <a:pt x="378" y="183"/>
                    <a:pt x="378" y="183"/>
                  </a:cubicBezTo>
                  <a:cubicBezTo>
                    <a:pt x="378" y="488"/>
                    <a:pt x="378" y="488"/>
                    <a:pt x="378" y="488"/>
                  </a:cubicBezTo>
                  <a:cubicBezTo>
                    <a:pt x="308" y="488"/>
                    <a:pt x="308" y="488"/>
                    <a:pt x="308" y="488"/>
                  </a:cubicBezTo>
                  <a:lnTo>
                    <a:pt x="308" y="183"/>
                  </a:lnTo>
                  <a:close/>
                  <a:moveTo>
                    <a:pt x="178" y="183"/>
                  </a:moveTo>
                  <a:cubicBezTo>
                    <a:pt x="294" y="183"/>
                    <a:pt x="294" y="183"/>
                    <a:pt x="294" y="183"/>
                  </a:cubicBezTo>
                  <a:cubicBezTo>
                    <a:pt x="294" y="488"/>
                    <a:pt x="294" y="488"/>
                    <a:pt x="294" y="488"/>
                  </a:cubicBezTo>
                  <a:cubicBezTo>
                    <a:pt x="178" y="488"/>
                    <a:pt x="178" y="488"/>
                    <a:pt x="178" y="488"/>
                  </a:cubicBezTo>
                  <a:lnTo>
                    <a:pt x="178" y="183"/>
                  </a:lnTo>
                  <a:close/>
                  <a:moveTo>
                    <a:pt x="40" y="153"/>
                  </a:moveTo>
                  <a:cubicBezTo>
                    <a:pt x="342" y="15"/>
                    <a:pt x="342" y="15"/>
                    <a:pt x="342" y="15"/>
                  </a:cubicBezTo>
                  <a:cubicBezTo>
                    <a:pt x="646" y="153"/>
                    <a:pt x="646" y="153"/>
                    <a:pt x="646" y="153"/>
                  </a:cubicBezTo>
                  <a:cubicBezTo>
                    <a:pt x="646" y="169"/>
                    <a:pt x="646" y="169"/>
                    <a:pt x="646" y="169"/>
                  </a:cubicBezTo>
                  <a:cubicBezTo>
                    <a:pt x="40" y="169"/>
                    <a:pt x="40" y="169"/>
                    <a:pt x="40" y="169"/>
                  </a:cubicBezTo>
                  <a:lnTo>
                    <a:pt x="40" y="153"/>
                  </a:lnTo>
                  <a:close/>
                  <a:moveTo>
                    <a:pt x="94" y="183"/>
                  </a:moveTo>
                  <a:cubicBezTo>
                    <a:pt x="164" y="183"/>
                    <a:pt x="164" y="183"/>
                    <a:pt x="164" y="183"/>
                  </a:cubicBezTo>
                  <a:cubicBezTo>
                    <a:pt x="164" y="488"/>
                    <a:pt x="164" y="488"/>
                    <a:pt x="164" y="488"/>
                  </a:cubicBezTo>
                  <a:cubicBezTo>
                    <a:pt x="94" y="488"/>
                    <a:pt x="94" y="488"/>
                    <a:pt x="94" y="488"/>
                  </a:cubicBezTo>
                  <a:lnTo>
                    <a:pt x="94" y="183"/>
                  </a:lnTo>
                  <a:close/>
                  <a:moveTo>
                    <a:pt x="675" y="568"/>
                  </a:moveTo>
                  <a:cubicBezTo>
                    <a:pt x="14" y="568"/>
                    <a:pt x="14" y="568"/>
                    <a:pt x="14" y="568"/>
                  </a:cubicBezTo>
                  <a:cubicBezTo>
                    <a:pt x="14" y="530"/>
                    <a:pt x="14" y="530"/>
                    <a:pt x="14" y="530"/>
                  </a:cubicBezTo>
                  <a:cubicBezTo>
                    <a:pt x="32" y="530"/>
                    <a:pt x="32" y="530"/>
                    <a:pt x="32" y="530"/>
                  </a:cubicBezTo>
                  <a:cubicBezTo>
                    <a:pt x="36" y="530"/>
                    <a:pt x="39" y="527"/>
                    <a:pt x="39" y="523"/>
                  </a:cubicBezTo>
                  <a:cubicBezTo>
                    <a:pt x="39" y="502"/>
                    <a:pt x="39" y="502"/>
                    <a:pt x="39" y="502"/>
                  </a:cubicBezTo>
                  <a:cubicBezTo>
                    <a:pt x="647" y="502"/>
                    <a:pt x="647" y="502"/>
                    <a:pt x="647" y="502"/>
                  </a:cubicBezTo>
                  <a:cubicBezTo>
                    <a:pt x="647" y="523"/>
                    <a:pt x="647" y="523"/>
                    <a:pt x="647" y="523"/>
                  </a:cubicBezTo>
                  <a:cubicBezTo>
                    <a:pt x="647" y="527"/>
                    <a:pt x="650" y="530"/>
                    <a:pt x="654" y="530"/>
                  </a:cubicBezTo>
                  <a:cubicBezTo>
                    <a:pt x="675" y="530"/>
                    <a:pt x="675" y="530"/>
                    <a:pt x="675" y="530"/>
                  </a:cubicBezTo>
                  <a:lnTo>
                    <a:pt x="675" y="568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7114050" y="5487728"/>
            <a:ext cx="598487" cy="598488"/>
            <a:chOff x="6008391" y="4132016"/>
            <a:chExt cx="598487" cy="598488"/>
          </a:xfrm>
        </p:grpSpPr>
        <p:sp>
          <p:nvSpPr>
            <p:cNvPr id="27" name="Oval 20">
              <a:extLst>
                <a:ext uri="{FF2B5EF4-FFF2-40B4-BE49-F238E27FC236}">
                  <a16:creationId xmlns:a16="http://schemas.microsoft.com/office/drawing/2014/main" xmlns="" id="{EC696351-4BB5-46BD-8AE2-FB843271F3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8391" y="4132016"/>
              <a:ext cx="598487" cy="598488"/>
            </a:xfrm>
            <a:prstGeom prst="ellipse">
              <a:avLst/>
            </a:prstGeom>
            <a:ln/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id-ID">
                <a:latin typeface="+mn-lt"/>
              </a:endParaRPr>
            </a:p>
          </p:txBody>
        </p:sp>
        <p:sp>
          <p:nvSpPr>
            <p:cNvPr id="28" name="Freeform 79">
              <a:extLst>
                <a:ext uri="{FF2B5EF4-FFF2-40B4-BE49-F238E27FC236}">
                  <a16:creationId xmlns:a16="http://schemas.microsoft.com/office/drawing/2014/main" xmlns="" id="{84A0B217-B971-4A7D-B951-53BA19C130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14754" y="4252666"/>
              <a:ext cx="387350" cy="327025"/>
            </a:xfrm>
            <a:custGeom>
              <a:avLst/>
              <a:gdLst>
                <a:gd name="T0" fmla="*/ 234 w 689"/>
                <a:gd name="T1" fmla="*/ 183 h 582"/>
                <a:gd name="T2" fmla="*/ 232 w 689"/>
                <a:gd name="T3" fmla="*/ 173 h 582"/>
                <a:gd name="T4" fmla="*/ 216 w 689"/>
                <a:gd name="T5" fmla="*/ 65 h 582"/>
                <a:gd name="T6" fmla="*/ 234 w 689"/>
                <a:gd name="T7" fmla="*/ 62 h 582"/>
                <a:gd name="T8" fmla="*/ 232 w 689"/>
                <a:gd name="T9" fmla="*/ 50 h 582"/>
                <a:gd name="T10" fmla="*/ 120 w 689"/>
                <a:gd name="T11" fmla="*/ 0 h 582"/>
                <a:gd name="T12" fmla="*/ 9 w 689"/>
                <a:gd name="T13" fmla="*/ 53 h 582"/>
                <a:gd name="T14" fmla="*/ 12 w 689"/>
                <a:gd name="T15" fmla="*/ 65 h 582"/>
                <a:gd name="T16" fmla="*/ 28 w 689"/>
                <a:gd name="T17" fmla="*/ 173 h 582"/>
                <a:gd name="T18" fmla="*/ 9 w 689"/>
                <a:gd name="T19" fmla="*/ 175 h 582"/>
                <a:gd name="T20" fmla="*/ 2 w 689"/>
                <a:gd name="T21" fmla="*/ 183 h 582"/>
                <a:gd name="T22" fmla="*/ 0 w 689"/>
                <a:gd name="T23" fmla="*/ 204 h 582"/>
                <a:gd name="T24" fmla="*/ 242 w 689"/>
                <a:gd name="T25" fmla="*/ 206 h 582"/>
                <a:gd name="T26" fmla="*/ 244 w 689"/>
                <a:gd name="T27" fmla="*/ 185 h 582"/>
                <a:gd name="T28" fmla="*/ 211 w 689"/>
                <a:gd name="T29" fmla="*/ 173 h 582"/>
                <a:gd name="T30" fmla="*/ 186 w 689"/>
                <a:gd name="T31" fmla="*/ 65 h 582"/>
                <a:gd name="T32" fmla="*/ 211 w 689"/>
                <a:gd name="T33" fmla="*/ 173 h 582"/>
                <a:gd name="T34" fmla="*/ 181 w 689"/>
                <a:gd name="T35" fmla="*/ 65 h 582"/>
                <a:gd name="T36" fmla="*/ 139 w 689"/>
                <a:gd name="T37" fmla="*/ 173 h 582"/>
                <a:gd name="T38" fmla="*/ 109 w 689"/>
                <a:gd name="T39" fmla="*/ 65 h 582"/>
                <a:gd name="T40" fmla="*/ 134 w 689"/>
                <a:gd name="T41" fmla="*/ 173 h 582"/>
                <a:gd name="T42" fmla="*/ 109 w 689"/>
                <a:gd name="T43" fmla="*/ 65 h 582"/>
                <a:gd name="T44" fmla="*/ 104 w 689"/>
                <a:gd name="T45" fmla="*/ 65 h 582"/>
                <a:gd name="T46" fmla="*/ 63 w 689"/>
                <a:gd name="T47" fmla="*/ 173 h 582"/>
                <a:gd name="T48" fmla="*/ 14 w 689"/>
                <a:gd name="T49" fmla="*/ 54 h 582"/>
                <a:gd name="T50" fmla="*/ 229 w 689"/>
                <a:gd name="T51" fmla="*/ 54 h 582"/>
                <a:gd name="T52" fmla="*/ 14 w 689"/>
                <a:gd name="T53" fmla="*/ 60 h 582"/>
                <a:gd name="T54" fmla="*/ 33 w 689"/>
                <a:gd name="T55" fmla="*/ 65 h 582"/>
                <a:gd name="T56" fmla="*/ 58 w 689"/>
                <a:gd name="T57" fmla="*/ 173 h 582"/>
                <a:gd name="T58" fmla="*/ 33 w 689"/>
                <a:gd name="T59" fmla="*/ 65 h 582"/>
                <a:gd name="T60" fmla="*/ 5 w 689"/>
                <a:gd name="T61" fmla="*/ 201 h 582"/>
                <a:gd name="T62" fmla="*/ 11 w 689"/>
                <a:gd name="T63" fmla="*/ 188 h 582"/>
                <a:gd name="T64" fmla="*/ 14 w 689"/>
                <a:gd name="T65" fmla="*/ 178 h 582"/>
                <a:gd name="T66" fmla="*/ 229 w 689"/>
                <a:gd name="T67" fmla="*/ 185 h 582"/>
                <a:gd name="T68" fmla="*/ 239 w 689"/>
                <a:gd name="T69" fmla="*/ 188 h 5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689" h="582">
                  <a:moveTo>
                    <a:pt x="682" y="516"/>
                  </a:moveTo>
                  <a:cubicBezTo>
                    <a:pt x="661" y="516"/>
                    <a:pt x="661" y="516"/>
                    <a:pt x="661" y="516"/>
                  </a:cubicBezTo>
                  <a:cubicBezTo>
                    <a:pt x="661" y="495"/>
                    <a:pt x="661" y="495"/>
                    <a:pt x="661" y="495"/>
                  </a:cubicBezTo>
                  <a:cubicBezTo>
                    <a:pt x="661" y="491"/>
                    <a:pt x="658" y="488"/>
                    <a:pt x="654" y="488"/>
                  </a:cubicBezTo>
                  <a:cubicBezTo>
                    <a:pt x="609" y="488"/>
                    <a:pt x="609" y="488"/>
                    <a:pt x="609" y="488"/>
                  </a:cubicBezTo>
                  <a:cubicBezTo>
                    <a:pt x="609" y="183"/>
                    <a:pt x="609" y="183"/>
                    <a:pt x="609" y="183"/>
                  </a:cubicBezTo>
                  <a:cubicBezTo>
                    <a:pt x="653" y="183"/>
                    <a:pt x="653" y="183"/>
                    <a:pt x="653" y="183"/>
                  </a:cubicBezTo>
                  <a:cubicBezTo>
                    <a:pt x="657" y="183"/>
                    <a:pt x="660" y="180"/>
                    <a:pt x="660" y="176"/>
                  </a:cubicBezTo>
                  <a:cubicBezTo>
                    <a:pt x="660" y="149"/>
                    <a:pt x="660" y="149"/>
                    <a:pt x="660" y="149"/>
                  </a:cubicBezTo>
                  <a:cubicBezTo>
                    <a:pt x="660" y="146"/>
                    <a:pt x="658" y="143"/>
                    <a:pt x="656" y="142"/>
                  </a:cubicBezTo>
                  <a:cubicBezTo>
                    <a:pt x="345" y="1"/>
                    <a:pt x="345" y="1"/>
                    <a:pt x="345" y="1"/>
                  </a:cubicBezTo>
                  <a:cubicBezTo>
                    <a:pt x="343" y="0"/>
                    <a:pt x="341" y="0"/>
                    <a:pt x="339" y="1"/>
                  </a:cubicBezTo>
                  <a:cubicBezTo>
                    <a:pt x="30" y="142"/>
                    <a:pt x="30" y="142"/>
                    <a:pt x="30" y="142"/>
                  </a:cubicBezTo>
                  <a:cubicBezTo>
                    <a:pt x="27" y="143"/>
                    <a:pt x="26" y="146"/>
                    <a:pt x="26" y="149"/>
                  </a:cubicBezTo>
                  <a:cubicBezTo>
                    <a:pt x="26" y="176"/>
                    <a:pt x="26" y="176"/>
                    <a:pt x="26" y="176"/>
                  </a:cubicBezTo>
                  <a:cubicBezTo>
                    <a:pt x="26" y="180"/>
                    <a:pt x="29" y="183"/>
                    <a:pt x="33" y="183"/>
                  </a:cubicBezTo>
                  <a:cubicBezTo>
                    <a:pt x="80" y="183"/>
                    <a:pt x="80" y="183"/>
                    <a:pt x="80" y="183"/>
                  </a:cubicBezTo>
                  <a:cubicBezTo>
                    <a:pt x="80" y="488"/>
                    <a:pt x="80" y="488"/>
                    <a:pt x="80" y="488"/>
                  </a:cubicBezTo>
                  <a:cubicBezTo>
                    <a:pt x="32" y="488"/>
                    <a:pt x="32" y="488"/>
                    <a:pt x="32" y="488"/>
                  </a:cubicBezTo>
                  <a:cubicBezTo>
                    <a:pt x="28" y="488"/>
                    <a:pt x="25" y="491"/>
                    <a:pt x="25" y="495"/>
                  </a:cubicBezTo>
                  <a:cubicBezTo>
                    <a:pt x="25" y="516"/>
                    <a:pt x="25" y="516"/>
                    <a:pt x="25" y="516"/>
                  </a:cubicBezTo>
                  <a:cubicBezTo>
                    <a:pt x="7" y="516"/>
                    <a:pt x="7" y="516"/>
                    <a:pt x="7" y="516"/>
                  </a:cubicBezTo>
                  <a:cubicBezTo>
                    <a:pt x="3" y="516"/>
                    <a:pt x="0" y="520"/>
                    <a:pt x="0" y="523"/>
                  </a:cubicBezTo>
                  <a:cubicBezTo>
                    <a:pt x="0" y="575"/>
                    <a:pt x="0" y="575"/>
                    <a:pt x="0" y="575"/>
                  </a:cubicBezTo>
                  <a:cubicBezTo>
                    <a:pt x="0" y="579"/>
                    <a:pt x="3" y="582"/>
                    <a:pt x="7" y="582"/>
                  </a:cubicBezTo>
                  <a:cubicBezTo>
                    <a:pt x="682" y="582"/>
                    <a:pt x="682" y="582"/>
                    <a:pt x="682" y="582"/>
                  </a:cubicBezTo>
                  <a:cubicBezTo>
                    <a:pt x="686" y="582"/>
                    <a:pt x="689" y="579"/>
                    <a:pt x="689" y="575"/>
                  </a:cubicBezTo>
                  <a:cubicBezTo>
                    <a:pt x="689" y="523"/>
                    <a:pt x="689" y="523"/>
                    <a:pt x="689" y="523"/>
                  </a:cubicBezTo>
                  <a:cubicBezTo>
                    <a:pt x="689" y="520"/>
                    <a:pt x="686" y="516"/>
                    <a:pt x="682" y="516"/>
                  </a:cubicBezTo>
                  <a:moveTo>
                    <a:pt x="595" y="488"/>
                  </a:moveTo>
                  <a:cubicBezTo>
                    <a:pt x="526" y="488"/>
                    <a:pt x="526" y="488"/>
                    <a:pt x="526" y="488"/>
                  </a:cubicBezTo>
                  <a:cubicBezTo>
                    <a:pt x="526" y="183"/>
                    <a:pt x="526" y="183"/>
                    <a:pt x="526" y="183"/>
                  </a:cubicBezTo>
                  <a:cubicBezTo>
                    <a:pt x="595" y="183"/>
                    <a:pt x="595" y="183"/>
                    <a:pt x="595" y="183"/>
                  </a:cubicBezTo>
                  <a:lnTo>
                    <a:pt x="595" y="488"/>
                  </a:lnTo>
                  <a:close/>
                  <a:moveTo>
                    <a:pt x="392" y="183"/>
                  </a:moveTo>
                  <a:cubicBezTo>
                    <a:pt x="512" y="183"/>
                    <a:pt x="512" y="183"/>
                    <a:pt x="512" y="183"/>
                  </a:cubicBezTo>
                  <a:cubicBezTo>
                    <a:pt x="512" y="488"/>
                    <a:pt x="512" y="488"/>
                    <a:pt x="512" y="488"/>
                  </a:cubicBezTo>
                  <a:cubicBezTo>
                    <a:pt x="392" y="488"/>
                    <a:pt x="392" y="488"/>
                    <a:pt x="392" y="488"/>
                  </a:cubicBezTo>
                  <a:lnTo>
                    <a:pt x="392" y="183"/>
                  </a:lnTo>
                  <a:close/>
                  <a:moveTo>
                    <a:pt x="308" y="183"/>
                  </a:moveTo>
                  <a:cubicBezTo>
                    <a:pt x="378" y="183"/>
                    <a:pt x="378" y="183"/>
                    <a:pt x="378" y="183"/>
                  </a:cubicBezTo>
                  <a:cubicBezTo>
                    <a:pt x="378" y="488"/>
                    <a:pt x="378" y="488"/>
                    <a:pt x="378" y="488"/>
                  </a:cubicBezTo>
                  <a:cubicBezTo>
                    <a:pt x="308" y="488"/>
                    <a:pt x="308" y="488"/>
                    <a:pt x="308" y="488"/>
                  </a:cubicBezTo>
                  <a:lnTo>
                    <a:pt x="308" y="183"/>
                  </a:lnTo>
                  <a:close/>
                  <a:moveTo>
                    <a:pt x="178" y="183"/>
                  </a:moveTo>
                  <a:cubicBezTo>
                    <a:pt x="294" y="183"/>
                    <a:pt x="294" y="183"/>
                    <a:pt x="294" y="183"/>
                  </a:cubicBezTo>
                  <a:cubicBezTo>
                    <a:pt x="294" y="488"/>
                    <a:pt x="294" y="488"/>
                    <a:pt x="294" y="488"/>
                  </a:cubicBezTo>
                  <a:cubicBezTo>
                    <a:pt x="178" y="488"/>
                    <a:pt x="178" y="488"/>
                    <a:pt x="178" y="488"/>
                  </a:cubicBezTo>
                  <a:lnTo>
                    <a:pt x="178" y="183"/>
                  </a:lnTo>
                  <a:close/>
                  <a:moveTo>
                    <a:pt x="40" y="153"/>
                  </a:moveTo>
                  <a:cubicBezTo>
                    <a:pt x="342" y="15"/>
                    <a:pt x="342" y="15"/>
                    <a:pt x="342" y="15"/>
                  </a:cubicBezTo>
                  <a:cubicBezTo>
                    <a:pt x="646" y="153"/>
                    <a:pt x="646" y="153"/>
                    <a:pt x="646" y="153"/>
                  </a:cubicBezTo>
                  <a:cubicBezTo>
                    <a:pt x="646" y="169"/>
                    <a:pt x="646" y="169"/>
                    <a:pt x="646" y="169"/>
                  </a:cubicBezTo>
                  <a:cubicBezTo>
                    <a:pt x="40" y="169"/>
                    <a:pt x="40" y="169"/>
                    <a:pt x="40" y="169"/>
                  </a:cubicBezTo>
                  <a:lnTo>
                    <a:pt x="40" y="153"/>
                  </a:lnTo>
                  <a:close/>
                  <a:moveTo>
                    <a:pt x="94" y="183"/>
                  </a:moveTo>
                  <a:cubicBezTo>
                    <a:pt x="164" y="183"/>
                    <a:pt x="164" y="183"/>
                    <a:pt x="164" y="183"/>
                  </a:cubicBezTo>
                  <a:cubicBezTo>
                    <a:pt x="164" y="488"/>
                    <a:pt x="164" y="488"/>
                    <a:pt x="164" y="488"/>
                  </a:cubicBezTo>
                  <a:cubicBezTo>
                    <a:pt x="94" y="488"/>
                    <a:pt x="94" y="488"/>
                    <a:pt x="94" y="488"/>
                  </a:cubicBezTo>
                  <a:lnTo>
                    <a:pt x="94" y="183"/>
                  </a:lnTo>
                  <a:close/>
                  <a:moveTo>
                    <a:pt x="675" y="568"/>
                  </a:moveTo>
                  <a:cubicBezTo>
                    <a:pt x="14" y="568"/>
                    <a:pt x="14" y="568"/>
                    <a:pt x="14" y="568"/>
                  </a:cubicBezTo>
                  <a:cubicBezTo>
                    <a:pt x="14" y="530"/>
                    <a:pt x="14" y="530"/>
                    <a:pt x="14" y="530"/>
                  </a:cubicBezTo>
                  <a:cubicBezTo>
                    <a:pt x="32" y="530"/>
                    <a:pt x="32" y="530"/>
                    <a:pt x="32" y="530"/>
                  </a:cubicBezTo>
                  <a:cubicBezTo>
                    <a:pt x="36" y="530"/>
                    <a:pt x="39" y="527"/>
                    <a:pt x="39" y="523"/>
                  </a:cubicBezTo>
                  <a:cubicBezTo>
                    <a:pt x="39" y="502"/>
                    <a:pt x="39" y="502"/>
                    <a:pt x="39" y="502"/>
                  </a:cubicBezTo>
                  <a:cubicBezTo>
                    <a:pt x="647" y="502"/>
                    <a:pt x="647" y="502"/>
                    <a:pt x="647" y="502"/>
                  </a:cubicBezTo>
                  <a:cubicBezTo>
                    <a:pt x="647" y="523"/>
                    <a:pt x="647" y="523"/>
                    <a:pt x="647" y="523"/>
                  </a:cubicBezTo>
                  <a:cubicBezTo>
                    <a:pt x="647" y="527"/>
                    <a:pt x="650" y="530"/>
                    <a:pt x="654" y="530"/>
                  </a:cubicBezTo>
                  <a:cubicBezTo>
                    <a:pt x="675" y="530"/>
                    <a:pt x="675" y="530"/>
                    <a:pt x="675" y="530"/>
                  </a:cubicBezTo>
                  <a:lnTo>
                    <a:pt x="675" y="568"/>
                  </a:lnTo>
                  <a:close/>
                </a:path>
              </a:pathLst>
            </a:custGeom>
            <a:ln/>
            <a:extLst/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38997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376"/>
    </mc:Choice>
    <mc:Fallback xmlns="">
      <p:transition spd="slow" advTm="25376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Рисунок 5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3992" y="1433240"/>
            <a:ext cx="6009078" cy="4248151"/>
          </a:xfrm>
          <a:prstGeom prst="rect">
            <a:avLst/>
          </a:prstGeom>
        </p:spPr>
      </p:pic>
      <p:sp>
        <p:nvSpPr>
          <p:cNvPr id="32" name="Прямоугольник 31"/>
          <p:cNvSpPr/>
          <p:nvPr/>
        </p:nvSpPr>
        <p:spPr>
          <a:xfrm>
            <a:off x="28072" y="6466073"/>
            <a:ext cx="10434419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5EA038"/>
              </a:buClr>
            </a:pPr>
            <a:r>
              <a:rPr lang="ru-RU" sz="105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900" spc="-20" dirty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Ставка действует при личном страховании, в случае отсутствия ставка повышается на </a:t>
            </a:r>
            <a:r>
              <a:rPr lang="ru-RU" sz="900" spc="-20" dirty="0" smtClean="0">
                <a:solidFill>
                  <a:schemeClr val="bg1"/>
                </a:solidFill>
                <a:latin typeface="Arial" panose="020B0604020202020204" pitchFamily="34" charset="0"/>
                <a:ea typeface="Proxima Nova" charset="0"/>
              </a:rPr>
              <a:t>0,3 %</a:t>
            </a:r>
          </a:p>
          <a:p>
            <a:pPr>
              <a:buClr>
                <a:srgbClr val="5EA038"/>
              </a:buClr>
            </a:pPr>
            <a:r>
              <a:rPr lang="ru-RU" sz="900" spc="-20" dirty="0" smtClean="0">
                <a:solidFill>
                  <a:schemeClr val="bg1"/>
                </a:solidFill>
                <a:latin typeface="Proxima Nova" charset="0"/>
                <a:ea typeface="Proxima Nova" charset="0"/>
                <a:cs typeface="Proxima Nova" charset="0"/>
              </a:rPr>
              <a:t>  </a:t>
            </a:r>
            <a:endParaRPr lang="ru-RU" sz="900" spc="-20" dirty="0">
              <a:solidFill>
                <a:schemeClr val="bg1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5721918" y="1266161"/>
            <a:ext cx="1349755" cy="1171409"/>
            <a:chOff x="7617931" y="1373630"/>
            <a:chExt cx="1580425" cy="1371600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7617931" y="1373630"/>
              <a:ext cx="1467889" cy="1371600"/>
              <a:chOff x="4768651" y="2627803"/>
              <a:chExt cx="1467889" cy="1371600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4768651" y="2627803"/>
                <a:ext cx="1371600" cy="1371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Rectangle 122"/>
              <p:cNvSpPr>
                <a:spLocks noChangeArrowheads="1"/>
              </p:cNvSpPr>
              <p:nvPr/>
            </p:nvSpPr>
            <p:spPr bwMode="auto">
              <a:xfrm>
                <a:off x="4865971" y="2890082"/>
                <a:ext cx="1370569" cy="73606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lIns="0" tIns="0" rIns="0" bIns="0">
                <a:spAutoFit/>
              </a:bodyPr>
              <a:lstStyle/>
              <a:p>
                <a:pPr marL="0" lvl="1" defTabSz="871538">
                  <a:lnSpc>
                    <a:spcPct val="95000"/>
                  </a:lnSpc>
                  <a:spcAft>
                    <a:spcPts val="600"/>
                  </a:spcAft>
                  <a:buClr>
                    <a:srgbClr val="000000"/>
                  </a:buClr>
                  <a:buSzPct val="125000"/>
                  <a:defRPr/>
                </a:pPr>
                <a:r>
                  <a:rPr lang="ru-RU" sz="4300" b="1" spc="-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sz="4300" b="1" kern="800" spc="-7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ru-RU" sz="4300" b="1" spc="-6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ru-RU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ru-RU" sz="5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4768651" y="3481449"/>
                <a:ext cx="1377803" cy="378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годовых</a:t>
                </a:r>
                <a:endParaRPr lang="ru-RU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4999321" y="2665903"/>
                <a:ext cx="933449" cy="378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от</a:t>
                </a:r>
                <a:endParaRPr lang="ru-RU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8752195" y="1798777"/>
              <a:ext cx="4461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ru-RU" sz="14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6" name="object 9"/>
          <p:cNvSpPr txBox="1"/>
          <p:nvPr/>
        </p:nvSpPr>
        <p:spPr>
          <a:xfrm>
            <a:off x="263352" y="1124744"/>
            <a:ext cx="3612942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3000" spc="10" dirty="0" smtClean="0">
                <a:solidFill>
                  <a:srgbClr val="35663B"/>
                </a:solidFill>
                <a:latin typeface="Arial" panose="020B0604020202020204" pitchFamily="34" charset="0"/>
              </a:rPr>
              <a:t>Сельская ипотека</a:t>
            </a:r>
            <a:endParaRPr sz="3000" dirty="0">
              <a:solidFill>
                <a:srgbClr val="35663B"/>
              </a:solidFill>
              <a:latin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91344" y="2492896"/>
            <a:ext cx="5613692" cy="3456384"/>
            <a:chOff x="191344" y="2132856"/>
            <a:chExt cx="5613692" cy="3456384"/>
          </a:xfrm>
        </p:grpSpPr>
        <p:grpSp>
          <p:nvGrpSpPr>
            <p:cNvPr id="25" name="Группа 24"/>
            <p:cNvGrpSpPr/>
            <p:nvPr/>
          </p:nvGrpSpPr>
          <p:grpSpPr>
            <a:xfrm>
              <a:off x="191344" y="2780928"/>
              <a:ext cx="5613692" cy="2808312"/>
              <a:chOff x="292236" y="3744572"/>
              <a:chExt cx="5613692" cy="2808312"/>
            </a:xfrm>
          </p:grpSpPr>
          <p:grpSp>
            <p:nvGrpSpPr>
              <p:cNvPr id="40" name="Группа 39"/>
              <p:cNvGrpSpPr/>
              <p:nvPr/>
            </p:nvGrpSpPr>
            <p:grpSpPr>
              <a:xfrm>
                <a:off x="292237" y="6022928"/>
                <a:ext cx="5530574" cy="529956"/>
                <a:chOff x="5621645" y="5927318"/>
                <a:chExt cx="4147931" cy="529956"/>
              </a:xfrm>
            </p:grpSpPr>
            <p:sp>
              <p:nvSpPr>
                <p:cNvPr id="58" name="Прямоугольник 57"/>
                <p:cNvSpPr/>
                <p:nvPr/>
              </p:nvSpPr>
              <p:spPr>
                <a:xfrm>
                  <a:off x="7263986" y="5927318"/>
                  <a:ext cx="2505590" cy="3139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300"/>
                    </a:spcBef>
                    <a:spcAft>
                      <a:spcPts val="400"/>
                    </a:spcAft>
                    <a:buClr>
                      <a:srgbClr val="5EA038"/>
                    </a:buClr>
                  </a:pPr>
                  <a:r>
                    <a:rPr lang="ru-RU" sz="1600" b="1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ru-RU" b="1" spc="-20" dirty="0">
                      <a:latin typeface="Arial" panose="020B0604020202020204" pitchFamily="34" charset="0"/>
                      <a:ea typeface="Proxima Nova" charset="0"/>
                    </a:rPr>
                    <a:t>до 25 </a:t>
                  </a:r>
                  <a:r>
                    <a:rPr lang="ru-RU" b="1" spc="-20" dirty="0" smtClean="0">
                      <a:latin typeface="Arial" panose="020B0604020202020204" pitchFamily="34" charset="0"/>
                      <a:ea typeface="Proxima Nova" charset="0"/>
                    </a:rPr>
                    <a:t>лет </a:t>
                  </a:r>
                  <a:r>
                    <a:rPr lang="ru-RU" b="1" spc="-20" dirty="0">
                      <a:latin typeface="Arial" panose="020B0604020202020204" pitchFamily="34" charset="0"/>
                      <a:ea typeface="Proxima Nova" charset="0"/>
                    </a:rPr>
                    <a:t>(</a:t>
                  </a:r>
                  <a:r>
                    <a:rPr lang="ru-RU" b="1" spc="-20" dirty="0" smtClean="0">
                      <a:latin typeface="Arial" panose="020B0604020202020204" pitchFamily="34" charset="0"/>
                      <a:ea typeface="Proxima Nova" charset="0"/>
                    </a:rPr>
                    <a:t>включительно)</a:t>
                  </a:r>
                  <a:endParaRPr lang="ru-RU" b="1" spc="-20" dirty="0">
                    <a:latin typeface="Arial" panose="020B0604020202020204" pitchFamily="34" charset="0"/>
                    <a:ea typeface="Proxima Nova" charset="0"/>
                  </a:endParaRPr>
                </a:p>
              </p:txBody>
            </p:sp>
            <p:sp>
              <p:nvSpPr>
                <p:cNvPr id="59" name="TextBox 58"/>
                <p:cNvSpPr txBox="1"/>
                <p:nvPr/>
              </p:nvSpPr>
              <p:spPr>
                <a:xfrm>
                  <a:off x="5621645" y="5975477"/>
                  <a:ext cx="1296000" cy="481797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91440" tIns="45720" rIns="91440" bIns="45720" rtlCol="0" anchor="ctr">
                  <a:noAutofit/>
                </a:bodyPr>
                <a:lstStyle>
                  <a:defPPr>
                    <a:defRPr lang="en-US"/>
                  </a:defPPr>
                  <a:lvl1pPr marL="17462" indent="0">
                    <a:spcBef>
                      <a:spcPct val="20000"/>
                    </a:spcBef>
                    <a:buSzPct val="100000"/>
                    <a:buFontTx/>
                    <a:buNone/>
                    <a:defRPr sz="16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360363" indent="-179388" defTabSz="358775">
                    <a:spcBef>
                      <a:spcPct val="20000"/>
                    </a:spcBef>
                    <a:buClr>
                      <a:srgbClr val="266234"/>
                    </a:buClr>
                    <a:buSzPct val="140000"/>
                    <a:buFont typeface="Arial"/>
                    <a:buChar char="•"/>
                    <a:defRPr sz="1200"/>
                  </a:lvl2pPr>
                  <a:lvl3pPr marL="536575" indent="-157163">
                    <a:spcBef>
                      <a:spcPct val="20000"/>
                    </a:spcBef>
                    <a:buClr>
                      <a:srgbClr val="266234"/>
                    </a:buClr>
                    <a:buSzPct val="120000"/>
                    <a:buFont typeface="Wingdings" charset="2"/>
                    <a:buChar char="§"/>
                    <a:defRPr sz="1200"/>
                  </a:lvl3pPr>
                  <a:lvl4pPr marL="715963" indent="-174625">
                    <a:spcBef>
                      <a:spcPct val="20000"/>
                    </a:spcBef>
                    <a:buClr>
                      <a:srgbClr val="266234"/>
                    </a:buClr>
                    <a:buFont typeface="Arial"/>
                    <a:buChar char="–"/>
                    <a:defRPr sz="1200"/>
                  </a:lvl4pPr>
                  <a:lvl5pPr marL="896938" indent="-176213">
                    <a:spcBef>
                      <a:spcPct val="20000"/>
                    </a:spcBef>
                    <a:buClr>
                      <a:srgbClr val="266234"/>
                    </a:buClr>
                    <a:buSzPct val="50000"/>
                    <a:buFont typeface="Wingdings" charset="2"/>
                    <a:buChar char="u"/>
                    <a:defRPr sz="1200"/>
                  </a:lvl5pPr>
                  <a:lvl6pPr marL="2514600" indent="-228600">
                    <a:spcBef>
                      <a:spcPct val="20000"/>
                    </a:spcBef>
                    <a:buFont typeface="Arial"/>
                    <a:buChar char="•"/>
                    <a:defRPr sz="2000"/>
                  </a:lvl6pPr>
                  <a:lvl7pPr marL="2971800" indent="-228600">
                    <a:spcBef>
                      <a:spcPct val="20000"/>
                    </a:spcBef>
                    <a:buFont typeface="Arial"/>
                    <a:buChar char="•"/>
                    <a:defRPr sz="2000"/>
                  </a:lvl7pPr>
                  <a:lvl8pPr marL="3429000" indent="-228600">
                    <a:spcBef>
                      <a:spcPct val="20000"/>
                    </a:spcBef>
                    <a:buFont typeface="Arial"/>
                    <a:buChar char="•"/>
                    <a:defRPr sz="2000"/>
                  </a:lvl8pPr>
                  <a:lvl9pPr marL="3886200" indent="-228600">
                    <a:spcBef>
                      <a:spcPct val="20000"/>
                    </a:spcBef>
                    <a:buFont typeface="Arial"/>
                    <a:buChar char="•"/>
                    <a:defRPr sz="2000"/>
                  </a:lvl9pPr>
                </a:lstStyle>
                <a:p>
                  <a:pPr marL="0">
                    <a:spcBef>
                      <a:spcPts val="0"/>
                    </a:spcBef>
                  </a:pPr>
                  <a:r>
                    <a:rPr lang="ru-RU" b="0" spc="-20" dirty="0">
                      <a:ea typeface="Proxima Nova" charset="0"/>
                    </a:rPr>
                    <a:t>СРОК </a:t>
                  </a:r>
                </a:p>
                <a:p>
                  <a:pPr marL="0">
                    <a:spcBef>
                      <a:spcPts val="0"/>
                    </a:spcBef>
                  </a:pPr>
                  <a:r>
                    <a:rPr lang="ru-RU" b="0" spc="-20" dirty="0">
                      <a:ea typeface="Proxima Nova" charset="0"/>
                    </a:rPr>
                    <a:t>КРЕДИТА</a:t>
                  </a:r>
                </a:p>
              </p:txBody>
            </p:sp>
          </p:grpSp>
          <p:grpSp>
            <p:nvGrpSpPr>
              <p:cNvPr id="41" name="Группа 40"/>
              <p:cNvGrpSpPr/>
              <p:nvPr/>
            </p:nvGrpSpPr>
            <p:grpSpPr>
              <a:xfrm>
                <a:off x="292246" y="5374856"/>
                <a:ext cx="3888422" cy="515684"/>
                <a:chOff x="38407" y="5175443"/>
                <a:chExt cx="2916317" cy="515684"/>
              </a:xfrm>
            </p:grpSpPr>
            <p:sp>
              <p:nvSpPr>
                <p:cNvPr id="50" name="Прямоугольник 49"/>
                <p:cNvSpPr/>
                <p:nvPr/>
              </p:nvSpPr>
              <p:spPr>
                <a:xfrm>
                  <a:off x="1716316" y="5175443"/>
                  <a:ext cx="1238408" cy="3139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300"/>
                    </a:spcBef>
                    <a:spcAft>
                      <a:spcPts val="400"/>
                    </a:spcAft>
                    <a:buClr>
                      <a:srgbClr val="5EA038"/>
                    </a:buClr>
                  </a:pPr>
                  <a:r>
                    <a:rPr lang="ru-RU" b="1" spc="-20" dirty="0">
                      <a:latin typeface="Arial" panose="020B0604020202020204" pitchFamily="34" charset="0"/>
                      <a:ea typeface="Proxima Nova" charset="0"/>
                    </a:rPr>
                    <a:t>от </a:t>
                  </a:r>
                  <a:r>
                    <a:rPr lang="ru-RU" b="1" spc="-20" dirty="0" smtClean="0">
                      <a:latin typeface="Arial" panose="020B0604020202020204" pitchFamily="34" charset="0"/>
                      <a:ea typeface="Proxima Nova" charset="0"/>
                    </a:rPr>
                    <a:t>10</a:t>
                  </a:r>
                  <a:r>
                    <a:rPr lang="ru-RU" b="1" spc="-20" dirty="0">
                      <a:latin typeface="Arial" panose="020B0604020202020204" pitchFamily="34" charset="0"/>
                      <a:ea typeface="Proxima Nova" charset="0"/>
                    </a:rPr>
                    <a:t>%</a:t>
                  </a:r>
                </a:p>
              </p:txBody>
            </p:sp>
            <p:sp>
              <p:nvSpPr>
                <p:cNvPr id="60" name="TextBox 59"/>
                <p:cNvSpPr txBox="1"/>
                <p:nvPr/>
              </p:nvSpPr>
              <p:spPr>
                <a:xfrm>
                  <a:off x="38407" y="5204666"/>
                  <a:ext cx="1728185" cy="486461"/>
                </a:xfrm>
                <a:prstGeom prst="rect">
                  <a:avLst/>
                </a:prstGeom>
                <a:solidFill>
                  <a:schemeClr val="bg1"/>
                </a:solidFill>
                <a:ln w="9525" cap="flat" cmpd="sng" algn="ctr">
                  <a:noFill/>
                  <a:prstDash val="solid"/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91440" tIns="45720" rIns="91440" bIns="45720" rtlCol="0" anchor="ctr">
                  <a:noAutofit/>
                </a:bodyPr>
                <a:lstStyle>
                  <a:defPPr>
                    <a:defRPr lang="en-US"/>
                  </a:defPPr>
                  <a:lvl1pPr marL="17462" indent="0">
                    <a:spcBef>
                      <a:spcPct val="20000"/>
                    </a:spcBef>
                    <a:buSzPct val="100000"/>
                    <a:buFontTx/>
                    <a:buNone/>
                    <a:defRPr sz="1600" b="1">
                      <a:solidFill>
                        <a:schemeClr val="tx1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defRPr>
                  </a:lvl1pPr>
                  <a:lvl2pPr marL="360363" indent="-179388" defTabSz="358775">
                    <a:spcBef>
                      <a:spcPct val="20000"/>
                    </a:spcBef>
                    <a:buClr>
                      <a:srgbClr val="266234"/>
                    </a:buClr>
                    <a:buSzPct val="140000"/>
                    <a:buFont typeface="Arial"/>
                    <a:buChar char="•"/>
                    <a:defRPr sz="1200"/>
                  </a:lvl2pPr>
                  <a:lvl3pPr marL="536575" indent="-157163">
                    <a:spcBef>
                      <a:spcPct val="20000"/>
                    </a:spcBef>
                    <a:buClr>
                      <a:srgbClr val="266234"/>
                    </a:buClr>
                    <a:buSzPct val="120000"/>
                    <a:buFont typeface="Wingdings" charset="2"/>
                    <a:buChar char="§"/>
                    <a:defRPr sz="1200"/>
                  </a:lvl3pPr>
                  <a:lvl4pPr marL="715963" indent="-174625">
                    <a:spcBef>
                      <a:spcPct val="20000"/>
                    </a:spcBef>
                    <a:buClr>
                      <a:srgbClr val="266234"/>
                    </a:buClr>
                    <a:buFont typeface="Arial"/>
                    <a:buChar char="–"/>
                    <a:defRPr sz="1200"/>
                  </a:lvl4pPr>
                  <a:lvl5pPr marL="896938" indent="-176213">
                    <a:spcBef>
                      <a:spcPct val="20000"/>
                    </a:spcBef>
                    <a:buClr>
                      <a:srgbClr val="266234"/>
                    </a:buClr>
                    <a:buSzPct val="50000"/>
                    <a:buFont typeface="Wingdings" charset="2"/>
                    <a:buChar char="u"/>
                    <a:defRPr sz="1200"/>
                  </a:lvl5pPr>
                  <a:lvl6pPr marL="2514600" indent="-228600">
                    <a:spcBef>
                      <a:spcPct val="20000"/>
                    </a:spcBef>
                    <a:buFont typeface="Arial"/>
                    <a:buChar char="•"/>
                    <a:defRPr sz="2000"/>
                  </a:lvl6pPr>
                  <a:lvl7pPr marL="2971800" indent="-228600">
                    <a:spcBef>
                      <a:spcPct val="20000"/>
                    </a:spcBef>
                    <a:buFont typeface="Arial"/>
                    <a:buChar char="•"/>
                    <a:defRPr sz="2000"/>
                  </a:lvl7pPr>
                  <a:lvl8pPr marL="3429000" indent="-228600">
                    <a:spcBef>
                      <a:spcPct val="20000"/>
                    </a:spcBef>
                    <a:buFont typeface="Arial"/>
                    <a:buChar char="•"/>
                    <a:defRPr sz="2000"/>
                  </a:lvl8pPr>
                  <a:lvl9pPr marL="3886200" indent="-228600">
                    <a:spcBef>
                      <a:spcPct val="20000"/>
                    </a:spcBef>
                    <a:buFont typeface="Arial"/>
                    <a:buChar char="•"/>
                    <a:defRPr sz="2000"/>
                  </a:lvl9pPr>
                </a:lstStyle>
                <a:p>
                  <a:pPr marL="0">
                    <a:spcBef>
                      <a:spcPts val="0"/>
                    </a:spcBef>
                  </a:pPr>
                  <a:r>
                    <a:rPr lang="ru-RU" b="0" spc="-20" dirty="0">
                      <a:ea typeface="Proxima Nova" charset="0"/>
                    </a:rPr>
                    <a:t>ПЕРВОНАЧАЛЬНЫЙ ВЗНОС</a:t>
                  </a:r>
                </a:p>
              </p:txBody>
            </p:sp>
          </p:grpSp>
          <p:grpSp>
            <p:nvGrpSpPr>
              <p:cNvPr id="42" name="Группа 41"/>
              <p:cNvGrpSpPr/>
              <p:nvPr/>
            </p:nvGrpSpPr>
            <p:grpSpPr>
              <a:xfrm>
                <a:off x="2491422" y="3767916"/>
                <a:ext cx="3414506" cy="1004369"/>
                <a:chOff x="7230834" y="4225821"/>
                <a:chExt cx="2254999" cy="1004369"/>
              </a:xfrm>
            </p:grpSpPr>
            <p:sp>
              <p:nvSpPr>
                <p:cNvPr id="47" name="Прямоугольник 46"/>
                <p:cNvSpPr/>
                <p:nvPr/>
              </p:nvSpPr>
              <p:spPr>
                <a:xfrm>
                  <a:off x="7252668" y="4225821"/>
                  <a:ext cx="2078279" cy="3139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300"/>
                    </a:spcBef>
                    <a:spcAft>
                      <a:spcPts val="400"/>
                    </a:spcAft>
                    <a:buClr>
                      <a:srgbClr val="5EA038"/>
                    </a:buClr>
                  </a:pPr>
                  <a:r>
                    <a:rPr lang="ru-RU" b="1" spc="-20" dirty="0">
                      <a:latin typeface="Arial" panose="020B0604020202020204" pitchFamily="34" charset="0"/>
                      <a:ea typeface="Proxima Nova" charset="0"/>
                    </a:rPr>
                    <a:t>до 5 млн. руб.   </a:t>
                  </a:r>
                </a:p>
              </p:txBody>
            </p:sp>
            <p:sp>
              <p:nvSpPr>
                <p:cNvPr id="48" name="Прямоугольник 47"/>
                <p:cNvSpPr/>
                <p:nvPr/>
              </p:nvSpPr>
              <p:spPr>
                <a:xfrm>
                  <a:off x="7230834" y="4491526"/>
                  <a:ext cx="2254999" cy="73866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105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для </a:t>
                  </a:r>
                  <a:r>
                    <a:rPr lang="ru-RU" sz="105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недвижимости</a:t>
                  </a:r>
                  <a:r>
                    <a:rPr lang="ru-RU" sz="105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:r>
                    <a:rPr lang="ru-RU" sz="105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расположенной </a:t>
                  </a:r>
                  <a:r>
                    <a:rPr lang="ru-RU" sz="105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на сельских </a:t>
                  </a:r>
                  <a:r>
                    <a:rPr lang="ru-RU" sz="105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территориях </a:t>
                  </a:r>
                  <a:r>
                    <a:rPr lang="ru-RU" sz="105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(сельских агломерациях) Ленинградской области и субъектов </a:t>
                  </a:r>
                  <a:r>
                    <a:rPr lang="ru-RU" sz="105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РФ, </a:t>
                  </a:r>
                  <a:r>
                    <a:rPr lang="ru-RU" sz="1050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входящих в состав Дальневосточного федерального </a:t>
                  </a:r>
                  <a:r>
                    <a:rPr lang="ru-RU" sz="105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округа</a:t>
                  </a:r>
                  <a:r>
                    <a:rPr lang="en-US" sz="1050" dirty="0" smtClean="0">
                      <a:latin typeface="Arial" panose="020B0604020202020204" pitchFamily="34" charset="0"/>
                      <a:cs typeface="Arial" panose="020B0604020202020204" pitchFamily="34" charset="0"/>
                    </a:rPr>
                    <a:t>  </a:t>
                  </a:r>
                  <a:endParaRPr lang="ru-RU" sz="105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43" name="TextBox 42"/>
              <p:cNvSpPr txBox="1"/>
              <p:nvPr/>
            </p:nvSpPr>
            <p:spPr>
              <a:xfrm>
                <a:off x="292236" y="3744572"/>
                <a:ext cx="1728000" cy="537422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en-US"/>
                </a:defPPr>
                <a:lvl1pPr marL="17462" indent="0">
                  <a:spcBef>
                    <a:spcPct val="20000"/>
                  </a:spcBef>
                  <a:buSzPct val="100000"/>
                  <a:buFontTx/>
                  <a:buNone/>
                  <a:defRPr sz="1600" b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360363" indent="-179388" defTabSz="358775">
                  <a:spcBef>
                    <a:spcPct val="20000"/>
                  </a:spcBef>
                  <a:buClr>
                    <a:srgbClr val="266234"/>
                  </a:buClr>
                  <a:buSzPct val="140000"/>
                  <a:buFont typeface="Arial"/>
                  <a:buChar char="•"/>
                  <a:defRPr sz="1200"/>
                </a:lvl2pPr>
                <a:lvl3pPr marL="536575" indent="-157163">
                  <a:spcBef>
                    <a:spcPct val="20000"/>
                  </a:spcBef>
                  <a:buClr>
                    <a:srgbClr val="266234"/>
                  </a:buClr>
                  <a:buSzPct val="120000"/>
                  <a:buFont typeface="Wingdings" charset="2"/>
                  <a:buChar char="§"/>
                  <a:defRPr sz="1200"/>
                </a:lvl3pPr>
                <a:lvl4pPr marL="715963" indent="-174625">
                  <a:spcBef>
                    <a:spcPct val="20000"/>
                  </a:spcBef>
                  <a:buClr>
                    <a:srgbClr val="266234"/>
                  </a:buClr>
                  <a:buFont typeface="Arial"/>
                  <a:buChar char="–"/>
                  <a:defRPr sz="1200"/>
                </a:lvl4pPr>
                <a:lvl5pPr marL="896938" indent="-176213">
                  <a:spcBef>
                    <a:spcPct val="20000"/>
                  </a:spcBef>
                  <a:buClr>
                    <a:srgbClr val="266234"/>
                  </a:buClr>
                  <a:buSzPct val="50000"/>
                  <a:buFont typeface="Wingdings" charset="2"/>
                  <a:buChar char="u"/>
                  <a:defRPr sz="1200"/>
                </a:lvl5pPr>
                <a:lvl6pPr marL="2514600" indent="-228600">
                  <a:spcBef>
                    <a:spcPct val="20000"/>
                  </a:spcBef>
                  <a:buFont typeface="Arial"/>
                  <a:buChar char="•"/>
                  <a:defRPr sz="2000"/>
                </a:lvl6pPr>
                <a:lvl7pPr marL="2971800" indent="-228600">
                  <a:spcBef>
                    <a:spcPct val="20000"/>
                  </a:spcBef>
                  <a:buFont typeface="Arial"/>
                  <a:buChar char="•"/>
                  <a:defRPr sz="2000"/>
                </a:lvl7pPr>
                <a:lvl8pPr marL="3429000" indent="-228600">
                  <a:spcBef>
                    <a:spcPct val="20000"/>
                  </a:spcBef>
                  <a:buFont typeface="Arial"/>
                  <a:buChar char="•"/>
                  <a:defRPr sz="2000"/>
                </a:lvl8pPr>
                <a:lvl9pPr marL="3886200" indent="-228600">
                  <a:spcBef>
                    <a:spcPct val="20000"/>
                  </a:spcBef>
                  <a:buFont typeface="Arial"/>
                  <a:buChar char="•"/>
                  <a:defRPr sz="2000"/>
                </a:lvl9pPr>
              </a:lstStyle>
              <a:p>
                <a:pPr marL="0">
                  <a:spcBef>
                    <a:spcPts val="0"/>
                  </a:spcBef>
                </a:pPr>
                <a:r>
                  <a:rPr lang="ru-RU" b="0" spc="-20" dirty="0">
                    <a:ea typeface="Proxima Nova" charset="0"/>
                  </a:rPr>
                  <a:t>СУММА </a:t>
                </a:r>
              </a:p>
              <a:p>
                <a:pPr marL="0">
                  <a:spcBef>
                    <a:spcPts val="0"/>
                  </a:spcBef>
                </a:pPr>
                <a:r>
                  <a:rPr lang="ru-RU" b="0" spc="-20" dirty="0">
                    <a:ea typeface="Proxima Nova" charset="0"/>
                  </a:rPr>
                  <a:t>КРЕДИТА</a:t>
                </a:r>
              </a:p>
            </p:txBody>
          </p:sp>
          <p:grpSp>
            <p:nvGrpSpPr>
              <p:cNvPr id="44" name="Группа 43"/>
              <p:cNvGrpSpPr/>
              <p:nvPr/>
            </p:nvGrpSpPr>
            <p:grpSpPr>
              <a:xfrm>
                <a:off x="2495873" y="4731343"/>
                <a:ext cx="2692883" cy="470928"/>
                <a:chOff x="7241420" y="4244005"/>
                <a:chExt cx="1893068" cy="470928"/>
              </a:xfrm>
            </p:grpSpPr>
            <p:sp>
              <p:nvSpPr>
                <p:cNvPr id="45" name="Прямоугольник 44"/>
                <p:cNvSpPr/>
                <p:nvPr/>
              </p:nvSpPr>
              <p:spPr>
                <a:xfrm>
                  <a:off x="7251026" y="4244005"/>
                  <a:ext cx="1883462" cy="3139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80000"/>
                    </a:lnSpc>
                    <a:spcBef>
                      <a:spcPts val="300"/>
                    </a:spcBef>
                    <a:spcAft>
                      <a:spcPts val="400"/>
                    </a:spcAft>
                    <a:buClr>
                      <a:srgbClr val="5EA038"/>
                    </a:buClr>
                  </a:pPr>
                  <a:r>
                    <a:rPr lang="ru-RU" b="1" spc="-20" dirty="0">
                      <a:latin typeface="Arial" panose="020B0604020202020204" pitchFamily="34" charset="0"/>
                      <a:ea typeface="Proxima Nova" charset="0"/>
                    </a:rPr>
                    <a:t>до 3 млн. руб. </a:t>
                  </a:r>
                </a:p>
              </p:txBody>
            </p:sp>
            <p:sp>
              <p:nvSpPr>
                <p:cNvPr id="46" name="Прямоугольник 45"/>
                <p:cNvSpPr/>
                <p:nvPr/>
              </p:nvSpPr>
              <p:spPr>
                <a:xfrm>
                  <a:off x="7241420" y="4453323"/>
                  <a:ext cx="1797814" cy="26161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ru-RU" sz="1100" spc="-20" dirty="0">
                      <a:latin typeface="Arial" panose="020B0604020202020204" pitchFamily="34" charset="0"/>
                      <a:ea typeface="Proxima Nova" charset="0"/>
                    </a:rPr>
                    <a:t>в</a:t>
                  </a:r>
                  <a:r>
                    <a:rPr lang="ru-RU" sz="1100" spc="-20" dirty="0" smtClean="0">
                      <a:latin typeface="Arial" panose="020B0604020202020204" pitchFamily="34" charset="0"/>
                      <a:ea typeface="Proxima Nova" charset="0"/>
                    </a:rPr>
                    <a:t> </a:t>
                  </a:r>
                  <a:r>
                    <a:rPr lang="ru-RU" sz="1100" spc="-20" dirty="0">
                      <a:latin typeface="Arial" panose="020B0604020202020204" pitchFamily="34" charset="0"/>
                      <a:ea typeface="Proxima Nova" charset="0"/>
                    </a:rPr>
                    <a:t>остальных регионах</a:t>
                  </a:r>
                </a:p>
              </p:txBody>
            </p:sp>
          </p:grpSp>
        </p:grpSp>
        <p:sp>
          <p:nvSpPr>
            <p:cNvPr id="53" name="TextBox 52"/>
            <p:cNvSpPr txBox="1"/>
            <p:nvPr/>
          </p:nvSpPr>
          <p:spPr>
            <a:xfrm>
              <a:off x="191344" y="2132856"/>
              <a:ext cx="1728000" cy="537422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17462" indent="0">
                <a:spcBef>
                  <a:spcPct val="20000"/>
                </a:spcBef>
                <a:buSzPct val="100000"/>
                <a:buFontTx/>
                <a:buNone/>
                <a:defRPr sz="1600" b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360363" indent="-179388" defTabSz="358775">
                <a:spcBef>
                  <a:spcPct val="20000"/>
                </a:spcBef>
                <a:buClr>
                  <a:srgbClr val="266234"/>
                </a:buClr>
                <a:buSzPct val="140000"/>
                <a:buFont typeface="Arial"/>
                <a:buChar char="•"/>
                <a:defRPr sz="1200"/>
              </a:lvl2pPr>
              <a:lvl3pPr marL="536575" indent="-157163">
                <a:spcBef>
                  <a:spcPct val="20000"/>
                </a:spcBef>
                <a:buClr>
                  <a:srgbClr val="266234"/>
                </a:buClr>
                <a:buSzPct val="120000"/>
                <a:buFont typeface="Wingdings" charset="2"/>
                <a:buChar char="§"/>
                <a:defRPr sz="1200"/>
              </a:lvl3pPr>
              <a:lvl4pPr marL="715963" indent="-174625">
                <a:spcBef>
                  <a:spcPct val="20000"/>
                </a:spcBef>
                <a:buClr>
                  <a:srgbClr val="266234"/>
                </a:buClr>
                <a:buFont typeface="Arial"/>
                <a:buChar char="–"/>
                <a:defRPr sz="1200"/>
              </a:lvl4pPr>
              <a:lvl5pPr marL="896938" indent="-176213">
                <a:spcBef>
                  <a:spcPct val="20000"/>
                </a:spcBef>
                <a:buClr>
                  <a:srgbClr val="266234"/>
                </a:buClr>
                <a:buSzPct val="50000"/>
                <a:buFont typeface="Wingdings" charset="2"/>
                <a:buChar char="u"/>
                <a:defRPr sz="1200"/>
              </a:lvl5pPr>
              <a:lvl6pPr marL="2514600" indent="-228600">
                <a:spcBef>
                  <a:spcPct val="20000"/>
                </a:spcBef>
                <a:buFont typeface="Arial"/>
                <a:buChar char="•"/>
                <a:defRPr sz="2000"/>
              </a:lvl6pPr>
              <a:lvl7pPr marL="2971800" indent="-228600">
                <a:spcBef>
                  <a:spcPct val="20000"/>
                </a:spcBef>
                <a:buFont typeface="Arial"/>
                <a:buChar char="•"/>
                <a:defRPr sz="2000"/>
              </a:lvl7pPr>
              <a:lvl8pPr marL="3429000" indent="-228600">
                <a:spcBef>
                  <a:spcPct val="20000"/>
                </a:spcBef>
                <a:buFont typeface="Arial"/>
                <a:buChar char="•"/>
                <a:defRPr sz="2000"/>
              </a:lvl8pPr>
              <a:lvl9pPr marL="3886200" indent="-228600">
                <a:spcBef>
                  <a:spcPct val="20000"/>
                </a:spcBef>
                <a:buFont typeface="Arial"/>
                <a:buChar char="•"/>
                <a:defRPr sz="2000"/>
              </a:lvl9pPr>
            </a:lstStyle>
            <a:p>
              <a:pPr marL="0">
                <a:spcBef>
                  <a:spcPts val="0"/>
                </a:spcBef>
              </a:pPr>
              <a:r>
                <a:rPr lang="ru-RU" b="0" spc="-20" dirty="0">
                  <a:ea typeface="Proxima Nova" charset="0"/>
                </a:rPr>
                <a:t>ПРОЦЕНТНАЯ СТАВКА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>
              <a:off x="2408669" y="2156200"/>
              <a:ext cx="2679219" cy="3139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spcBef>
                  <a:spcPts val="300"/>
                </a:spcBef>
                <a:spcAft>
                  <a:spcPts val="400"/>
                </a:spcAft>
                <a:buClr>
                  <a:srgbClr val="5EA038"/>
                </a:buClr>
              </a:pPr>
              <a:r>
                <a:rPr lang="ru-RU" b="1" spc="-20" dirty="0">
                  <a:latin typeface="Arial" panose="020B0604020202020204" pitchFamily="34" charset="0"/>
                  <a:ea typeface="Proxima Nova" charset="0"/>
                </a:rPr>
                <a:t>от 2,7%¹</a:t>
              </a:r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191344" y="6268351"/>
            <a:ext cx="8562248" cy="2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100" baseline="30000" dirty="0" smtClean="0">
                <a:latin typeface="Arial" panose="020B0604020202020204" pitchFamily="34" charset="0"/>
              </a:rPr>
              <a:t>1</a:t>
            </a:r>
            <a:r>
              <a:rPr lang="ru-RU" sz="1100" dirty="0">
                <a:latin typeface="Arial" panose="020B0604020202020204" pitchFamily="34" charset="0"/>
              </a:rPr>
              <a:t> </a:t>
            </a:r>
            <a:r>
              <a:rPr lang="ru-RU" sz="1100" dirty="0" smtClean="0">
                <a:latin typeface="Arial" panose="020B0604020202020204" pitchFamily="34" charset="0"/>
              </a:rPr>
              <a:t>при </a:t>
            </a:r>
            <a:r>
              <a:rPr lang="ru-RU" sz="1100" dirty="0">
                <a:latin typeface="Arial" panose="020B0604020202020204" pitchFamily="34" charset="0"/>
              </a:rPr>
              <a:t>наличии личного страхования, при отсутствии личного страхования - 3% </a:t>
            </a:r>
            <a:r>
              <a:rPr lang="ru-RU" sz="1100" dirty="0" smtClean="0">
                <a:latin typeface="Arial" panose="020B0604020202020204" pitchFamily="34" charset="0"/>
              </a:rPr>
              <a:t>годовых</a:t>
            </a:r>
            <a:endParaRPr lang="ru-RU" sz="1100" dirty="0">
              <a:latin typeface="Arial" panose="020B0604020202020204" pitchFamily="34" charset="0"/>
            </a:endParaRPr>
          </a:p>
        </p:txBody>
      </p:sp>
      <p:pic>
        <p:nvPicPr>
          <p:cNvPr id="26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8482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" name="Прямоугольник 60"/>
          <p:cNvSpPr/>
          <p:nvPr/>
        </p:nvSpPr>
        <p:spPr>
          <a:xfrm>
            <a:off x="178348" y="1723422"/>
            <a:ext cx="55305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Ипотечный </a:t>
            </a:r>
            <a:r>
              <a:rPr lang="ru-RU" sz="1400" b="1" spc="-20" dirty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кредит с государственной </a:t>
            </a:r>
            <a:r>
              <a:rPr lang="ru-RU" sz="1400" b="1" spc="-20" dirty="0" smtClean="0">
                <a:solidFill>
                  <a:srgbClr val="19502E"/>
                </a:solidFill>
                <a:latin typeface="Arial" panose="020B0604020202020204" pitchFamily="34" charset="0"/>
                <a:ea typeface="Proxima Nova" charset="0"/>
              </a:rPr>
              <a:t>поддержкой на приобретение или строительство жилого помещения на сельских территориях</a:t>
            </a:r>
            <a:endParaRPr lang="ru-RU" sz="1400" b="1" spc="-20" dirty="0">
              <a:solidFill>
                <a:srgbClr val="19502E"/>
              </a:solidFill>
              <a:latin typeface="Proxima Nova" charset="0"/>
              <a:ea typeface="Proxima Nova" charset="0"/>
              <a:cs typeface="Proxima Nova" charset="0"/>
            </a:endParaRPr>
          </a:p>
        </p:txBody>
      </p:sp>
      <p:sp>
        <p:nvSpPr>
          <p:cNvPr id="37" name="object 13"/>
          <p:cNvSpPr/>
          <p:nvPr/>
        </p:nvSpPr>
        <p:spPr>
          <a:xfrm>
            <a:off x="263352" y="1611655"/>
            <a:ext cx="3240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373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46"/>
    </mc:Choice>
    <mc:Fallback xmlns="">
      <p:transition spd="slow" advTm="24046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5793" y="1439425"/>
            <a:ext cx="5831605" cy="4122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7" name="Группа 26"/>
          <p:cNvGrpSpPr/>
          <p:nvPr/>
        </p:nvGrpSpPr>
        <p:grpSpPr>
          <a:xfrm>
            <a:off x="5250301" y="1052736"/>
            <a:ext cx="1349755" cy="1171409"/>
            <a:chOff x="7617931" y="1373630"/>
            <a:chExt cx="1580425" cy="1371600"/>
          </a:xfrm>
        </p:grpSpPr>
        <p:grpSp>
          <p:nvGrpSpPr>
            <p:cNvPr id="28" name="Группа 27"/>
            <p:cNvGrpSpPr/>
            <p:nvPr/>
          </p:nvGrpSpPr>
          <p:grpSpPr>
            <a:xfrm>
              <a:off x="7617931" y="1373630"/>
              <a:ext cx="1467889" cy="1371600"/>
              <a:chOff x="4768651" y="2627803"/>
              <a:chExt cx="1467889" cy="1371600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4768651" y="2627803"/>
                <a:ext cx="1371600" cy="1371600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Rectangle 122"/>
              <p:cNvSpPr>
                <a:spLocks noChangeArrowheads="1"/>
              </p:cNvSpPr>
              <p:nvPr/>
            </p:nvSpPr>
            <p:spPr bwMode="auto">
              <a:xfrm>
                <a:off x="4865971" y="2890082"/>
                <a:ext cx="1370569" cy="736066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square" lIns="0" tIns="0" rIns="0" bIns="0">
                <a:spAutoFit/>
              </a:bodyPr>
              <a:lstStyle/>
              <a:p>
                <a:pPr marL="0" lvl="1" defTabSz="871538">
                  <a:lnSpc>
                    <a:spcPct val="95000"/>
                  </a:lnSpc>
                  <a:spcAft>
                    <a:spcPts val="600"/>
                  </a:spcAft>
                  <a:buClr>
                    <a:srgbClr val="000000"/>
                  </a:buClr>
                  <a:buSzPct val="125000"/>
                  <a:defRPr/>
                </a:pPr>
                <a:r>
                  <a:rPr lang="ru-RU" sz="4300" b="1" spc="-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ru-RU" sz="4300" b="1" kern="800" spc="-7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,</a:t>
                </a:r>
                <a:r>
                  <a:rPr lang="ru-RU" sz="4300" b="1" spc="-6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7</a:t>
                </a:r>
                <a:r>
                  <a:rPr lang="ru-RU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  <a:endParaRPr lang="ru-RU" sz="5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4768651" y="3481449"/>
                <a:ext cx="1377803" cy="378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годовых</a:t>
                </a:r>
                <a:endParaRPr lang="ru-RU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4999321" y="2665903"/>
                <a:ext cx="933449" cy="37839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5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от</a:t>
                </a:r>
                <a:endParaRPr lang="ru-RU" sz="15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8752195" y="1798777"/>
              <a:ext cx="44616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/>
              <a:r>
                <a:rPr lang="ru-RU" sz="14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ru-RU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3" name="Группа 52"/>
          <p:cNvGrpSpPr/>
          <p:nvPr/>
        </p:nvGrpSpPr>
        <p:grpSpPr>
          <a:xfrm>
            <a:off x="6744072" y="1484784"/>
            <a:ext cx="5289190" cy="5112568"/>
            <a:chOff x="292244" y="1343090"/>
            <a:chExt cx="5289190" cy="4536504"/>
          </a:xfrm>
        </p:grpSpPr>
        <p:sp>
          <p:nvSpPr>
            <p:cNvPr id="36" name="object 9"/>
            <p:cNvSpPr txBox="1"/>
            <p:nvPr/>
          </p:nvSpPr>
          <p:spPr>
            <a:xfrm>
              <a:off x="292244" y="1343090"/>
              <a:ext cx="4032448" cy="477695"/>
            </a:xfrm>
            <a:prstGeom prst="rect">
              <a:avLst/>
            </a:prstGeom>
          </p:spPr>
          <p:txBody>
            <a:bodyPr vert="horz" wrap="square" lIns="0" tIns="15875" rIns="0" bIns="0" rtlCol="0">
              <a:spAutoFit/>
            </a:bodyPr>
            <a:lstStyle>
              <a:defPPr>
                <a:defRPr lang="ru-RU"/>
              </a:defPPr>
              <a:lvl1pPr marL="12700">
                <a:lnSpc>
                  <a:spcPct val="100000"/>
                </a:lnSpc>
                <a:spcBef>
                  <a:spcPts val="125"/>
                </a:spcBef>
                <a:defRPr sz="3000" spc="10">
                  <a:solidFill>
                    <a:srgbClr val="A6CE39"/>
                  </a:solidFill>
                  <a:latin typeface="Arial" panose="020B0604020202020204" pitchFamily="34" charset="0"/>
                </a:defRPr>
              </a:lvl1pPr>
            </a:lstStyle>
            <a:p>
              <a:r>
                <a:rPr lang="ru-RU" dirty="0">
                  <a:solidFill>
                    <a:srgbClr val="35663B"/>
                  </a:solidFill>
                </a:rPr>
                <a:t>Цели кредитования</a:t>
              </a:r>
              <a:endParaRPr dirty="0">
                <a:solidFill>
                  <a:srgbClr val="35663B"/>
                </a:solidFill>
              </a:endParaRPr>
            </a:p>
          </p:txBody>
        </p:sp>
        <p:grpSp>
          <p:nvGrpSpPr>
            <p:cNvPr id="24" name="Группа 23"/>
            <p:cNvGrpSpPr/>
            <p:nvPr/>
          </p:nvGrpSpPr>
          <p:grpSpPr>
            <a:xfrm>
              <a:off x="338946" y="2340287"/>
              <a:ext cx="5242488" cy="3539307"/>
              <a:chOff x="292236" y="2194530"/>
              <a:chExt cx="5242488" cy="3539307"/>
            </a:xfrm>
          </p:grpSpPr>
          <p:sp>
            <p:nvSpPr>
              <p:cNvPr id="23" name="Freeform 5"/>
              <p:cNvSpPr>
                <a:spLocks noEditPoints="1"/>
              </p:cNvSpPr>
              <p:nvPr/>
            </p:nvSpPr>
            <p:spPr bwMode="auto">
              <a:xfrm>
                <a:off x="302717" y="2353770"/>
                <a:ext cx="320675" cy="320675"/>
              </a:xfrm>
              <a:custGeom>
                <a:avLst/>
                <a:gdLst>
                  <a:gd name="T0" fmla="*/ 175 w 176"/>
                  <a:gd name="T1" fmla="*/ 85 h 176"/>
                  <a:gd name="T2" fmla="*/ 144 w 176"/>
                  <a:gd name="T3" fmla="*/ 54 h 176"/>
                  <a:gd name="T4" fmla="*/ 144 w 176"/>
                  <a:gd name="T5" fmla="*/ 12 h 176"/>
                  <a:gd name="T6" fmla="*/ 140 w 176"/>
                  <a:gd name="T7" fmla="*/ 8 h 176"/>
                  <a:gd name="T8" fmla="*/ 116 w 176"/>
                  <a:gd name="T9" fmla="*/ 8 h 176"/>
                  <a:gd name="T10" fmla="*/ 112 w 176"/>
                  <a:gd name="T11" fmla="*/ 12 h 176"/>
                  <a:gd name="T12" fmla="*/ 112 w 176"/>
                  <a:gd name="T13" fmla="*/ 22 h 176"/>
                  <a:gd name="T14" fmla="*/ 91 w 176"/>
                  <a:gd name="T15" fmla="*/ 1 h 176"/>
                  <a:gd name="T16" fmla="*/ 88 w 176"/>
                  <a:gd name="T17" fmla="*/ 0 h 176"/>
                  <a:gd name="T18" fmla="*/ 85 w 176"/>
                  <a:gd name="T19" fmla="*/ 1 h 176"/>
                  <a:gd name="T20" fmla="*/ 1 w 176"/>
                  <a:gd name="T21" fmla="*/ 85 h 176"/>
                  <a:gd name="T22" fmla="*/ 0 w 176"/>
                  <a:gd name="T23" fmla="*/ 88 h 176"/>
                  <a:gd name="T24" fmla="*/ 4 w 176"/>
                  <a:gd name="T25" fmla="*/ 92 h 176"/>
                  <a:gd name="T26" fmla="*/ 7 w 176"/>
                  <a:gd name="T27" fmla="*/ 91 h 176"/>
                  <a:gd name="T28" fmla="*/ 24 w 176"/>
                  <a:gd name="T29" fmla="*/ 74 h 176"/>
                  <a:gd name="T30" fmla="*/ 24 w 176"/>
                  <a:gd name="T31" fmla="*/ 172 h 176"/>
                  <a:gd name="T32" fmla="*/ 28 w 176"/>
                  <a:gd name="T33" fmla="*/ 176 h 176"/>
                  <a:gd name="T34" fmla="*/ 148 w 176"/>
                  <a:gd name="T35" fmla="*/ 176 h 176"/>
                  <a:gd name="T36" fmla="*/ 152 w 176"/>
                  <a:gd name="T37" fmla="*/ 172 h 176"/>
                  <a:gd name="T38" fmla="*/ 152 w 176"/>
                  <a:gd name="T39" fmla="*/ 74 h 176"/>
                  <a:gd name="T40" fmla="*/ 169 w 176"/>
                  <a:gd name="T41" fmla="*/ 91 h 176"/>
                  <a:gd name="T42" fmla="*/ 172 w 176"/>
                  <a:gd name="T43" fmla="*/ 92 h 176"/>
                  <a:gd name="T44" fmla="*/ 176 w 176"/>
                  <a:gd name="T45" fmla="*/ 88 h 176"/>
                  <a:gd name="T46" fmla="*/ 175 w 176"/>
                  <a:gd name="T47" fmla="*/ 85 h 176"/>
                  <a:gd name="T48" fmla="*/ 120 w 176"/>
                  <a:gd name="T49" fmla="*/ 16 h 176"/>
                  <a:gd name="T50" fmla="*/ 136 w 176"/>
                  <a:gd name="T51" fmla="*/ 16 h 176"/>
                  <a:gd name="T52" fmla="*/ 136 w 176"/>
                  <a:gd name="T53" fmla="*/ 46 h 176"/>
                  <a:gd name="T54" fmla="*/ 120 w 176"/>
                  <a:gd name="T55" fmla="*/ 30 h 176"/>
                  <a:gd name="T56" fmla="*/ 120 w 176"/>
                  <a:gd name="T57" fmla="*/ 16 h 176"/>
                  <a:gd name="T58" fmla="*/ 64 w 176"/>
                  <a:gd name="T59" fmla="*/ 168 h 176"/>
                  <a:gd name="T60" fmla="*/ 32 w 176"/>
                  <a:gd name="T61" fmla="*/ 168 h 176"/>
                  <a:gd name="T62" fmla="*/ 32 w 176"/>
                  <a:gd name="T63" fmla="*/ 160 h 176"/>
                  <a:gd name="T64" fmla="*/ 64 w 176"/>
                  <a:gd name="T65" fmla="*/ 160 h 176"/>
                  <a:gd name="T66" fmla="*/ 64 w 176"/>
                  <a:gd name="T67" fmla="*/ 168 h 176"/>
                  <a:gd name="T68" fmla="*/ 104 w 176"/>
                  <a:gd name="T69" fmla="*/ 168 h 176"/>
                  <a:gd name="T70" fmla="*/ 72 w 176"/>
                  <a:gd name="T71" fmla="*/ 168 h 176"/>
                  <a:gd name="T72" fmla="*/ 72 w 176"/>
                  <a:gd name="T73" fmla="*/ 104 h 176"/>
                  <a:gd name="T74" fmla="*/ 104 w 176"/>
                  <a:gd name="T75" fmla="*/ 104 h 176"/>
                  <a:gd name="T76" fmla="*/ 104 w 176"/>
                  <a:gd name="T77" fmla="*/ 168 h 176"/>
                  <a:gd name="T78" fmla="*/ 144 w 176"/>
                  <a:gd name="T79" fmla="*/ 168 h 176"/>
                  <a:gd name="T80" fmla="*/ 112 w 176"/>
                  <a:gd name="T81" fmla="*/ 168 h 176"/>
                  <a:gd name="T82" fmla="*/ 112 w 176"/>
                  <a:gd name="T83" fmla="*/ 160 h 176"/>
                  <a:gd name="T84" fmla="*/ 144 w 176"/>
                  <a:gd name="T85" fmla="*/ 160 h 176"/>
                  <a:gd name="T86" fmla="*/ 144 w 176"/>
                  <a:gd name="T87" fmla="*/ 168 h 176"/>
                  <a:gd name="T88" fmla="*/ 144 w 176"/>
                  <a:gd name="T89" fmla="*/ 152 h 176"/>
                  <a:gd name="T90" fmla="*/ 112 w 176"/>
                  <a:gd name="T91" fmla="*/ 152 h 176"/>
                  <a:gd name="T92" fmla="*/ 112 w 176"/>
                  <a:gd name="T93" fmla="*/ 100 h 176"/>
                  <a:gd name="T94" fmla="*/ 108 w 176"/>
                  <a:gd name="T95" fmla="*/ 96 h 176"/>
                  <a:gd name="T96" fmla="*/ 68 w 176"/>
                  <a:gd name="T97" fmla="*/ 96 h 176"/>
                  <a:gd name="T98" fmla="*/ 64 w 176"/>
                  <a:gd name="T99" fmla="*/ 100 h 176"/>
                  <a:gd name="T100" fmla="*/ 64 w 176"/>
                  <a:gd name="T101" fmla="*/ 152 h 176"/>
                  <a:gd name="T102" fmla="*/ 32 w 176"/>
                  <a:gd name="T103" fmla="*/ 152 h 176"/>
                  <a:gd name="T104" fmla="*/ 32 w 176"/>
                  <a:gd name="T105" fmla="*/ 66 h 176"/>
                  <a:gd name="T106" fmla="*/ 88 w 176"/>
                  <a:gd name="T107" fmla="*/ 10 h 176"/>
                  <a:gd name="T108" fmla="*/ 144 w 176"/>
                  <a:gd name="T109" fmla="*/ 66 h 176"/>
                  <a:gd name="T110" fmla="*/ 144 w 176"/>
                  <a:gd name="T111" fmla="*/ 152 h 176"/>
                  <a:gd name="T112" fmla="*/ 92 w 176"/>
                  <a:gd name="T113" fmla="*/ 144 h 176"/>
                  <a:gd name="T114" fmla="*/ 96 w 176"/>
                  <a:gd name="T115" fmla="*/ 140 h 176"/>
                  <a:gd name="T116" fmla="*/ 92 w 176"/>
                  <a:gd name="T117" fmla="*/ 136 h 176"/>
                  <a:gd name="T118" fmla="*/ 88 w 176"/>
                  <a:gd name="T119" fmla="*/ 140 h 176"/>
                  <a:gd name="T120" fmla="*/ 92 w 176"/>
                  <a:gd name="T121" fmla="*/ 14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6" h="176">
                    <a:moveTo>
                      <a:pt x="175" y="85"/>
                    </a:moveTo>
                    <a:cubicBezTo>
                      <a:pt x="144" y="54"/>
                      <a:pt x="144" y="54"/>
                      <a:pt x="144" y="54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10"/>
                      <a:pt x="142" y="8"/>
                      <a:pt x="140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4" y="8"/>
                      <a:pt x="112" y="10"/>
                      <a:pt x="112" y="12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90" y="0"/>
                      <a:pt x="89" y="0"/>
                      <a:pt x="88" y="0"/>
                    </a:cubicBezTo>
                    <a:cubicBezTo>
                      <a:pt x="87" y="0"/>
                      <a:pt x="86" y="0"/>
                      <a:pt x="85" y="1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0" y="86"/>
                      <a:pt x="0" y="87"/>
                      <a:pt x="0" y="88"/>
                    </a:cubicBezTo>
                    <a:cubicBezTo>
                      <a:pt x="0" y="90"/>
                      <a:pt x="2" y="92"/>
                      <a:pt x="4" y="92"/>
                    </a:cubicBezTo>
                    <a:cubicBezTo>
                      <a:pt x="5" y="92"/>
                      <a:pt x="6" y="92"/>
                      <a:pt x="7" y="91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172"/>
                      <a:pt x="24" y="172"/>
                      <a:pt x="24" y="172"/>
                    </a:cubicBezTo>
                    <a:cubicBezTo>
                      <a:pt x="24" y="174"/>
                      <a:pt x="26" y="176"/>
                      <a:pt x="28" y="176"/>
                    </a:cubicBezTo>
                    <a:cubicBezTo>
                      <a:pt x="148" y="176"/>
                      <a:pt x="148" y="176"/>
                      <a:pt x="148" y="176"/>
                    </a:cubicBezTo>
                    <a:cubicBezTo>
                      <a:pt x="150" y="176"/>
                      <a:pt x="152" y="174"/>
                      <a:pt x="152" y="172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69" y="91"/>
                      <a:pt x="169" y="91"/>
                      <a:pt x="169" y="91"/>
                    </a:cubicBezTo>
                    <a:cubicBezTo>
                      <a:pt x="170" y="92"/>
                      <a:pt x="171" y="92"/>
                      <a:pt x="172" y="92"/>
                    </a:cubicBezTo>
                    <a:cubicBezTo>
                      <a:pt x="174" y="92"/>
                      <a:pt x="176" y="90"/>
                      <a:pt x="176" y="88"/>
                    </a:cubicBezTo>
                    <a:cubicBezTo>
                      <a:pt x="176" y="87"/>
                      <a:pt x="176" y="86"/>
                      <a:pt x="175" y="85"/>
                    </a:cubicBezTo>
                    <a:moveTo>
                      <a:pt x="120" y="16"/>
                    </a:moveTo>
                    <a:cubicBezTo>
                      <a:pt x="136" y="16"/>
                      <a:pt x="136" y="16"/>
                      <a:pt x="136" y="16"/>
                    </a:cubicBezTo>
                    <a:cubicBezTo>
                      <a:pt x="136" y="46"/>
                      <a:pt x="136" y="46"/>
                      <a:pt x="136" y="46"/>
                    </a:cubicBezTo>
                    <a:cubicBezTo>
                      <a:pt x="120" y="30"/>
                      <a:pt x="120" y="30"/>
                      <a:pt x="120" y="30"/>
                    </a:cubicBezTo>
                    <a:lnTo>
                      <a:pt x="120" y="16"/>
                    </a:lnTo>
                    <a:close/>
                    <a:moveTo>
                      <a:pt x="64" y="168"/>
                    </a:moveTo>
                    <a:cubicBezTo>
                      <a:pt x="32" y="168"/>
                      <a:pt x="32" y="168"/>
                      <a:pt x="32" y="168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64" y="160"/>
                      <a:pt x="64" y="160"/>
                      <a:pt x="64" y="160"/>
                    </a:cubicBezTo>
                    <a:lnTo>
                      <a:pt x="64" y="168"/>
                    </a:lnTo>
                    <a:close/>
                    <a:moveTo>
                      <a:pt x="104" y="168"/>
                    </a:moveTo>
                    <a:cubicBezTo>
                      <a:pt x="72" y="168"/>
                      <a:pt x="72" y="168"/>
                      <a:pt x="72" y="168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04" y="168"/>
                    </a:lnTo>
                    <a:close/>
                    <a:moveTo>
                      <a:pt x="144" y="168"/>
                    </a:moveTo>
                    <a:cubicBezTo>
                      <a:pt x="112" y="168"/>
                      <a:pt x="112" y="168"/>
                      <a:pt x="112" y="168"/>
                    </a:cubicBezTo>
                    <a:cubicBezTo>
                      <a:pt x="112" y="160"/>
                      <a:pt x="112" y="160"/>
                      <a:pt x="112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lnTo>
                      <a:pt x="144" y="168"/>
                    </a:lnTo>
                    <a:close/>
                    <a:moveTo>
                      <a:pt x="144" y="152"/>
                    </a:move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2" y="100"/>
                      <a:pt x="112" y="100"/>
                      <a:pt x="112" y="100"/>
                    </a:cubicBezTo>
                    <a:cubicBezTo>
                      <a:pt x="112" y="98"/>
                      <a:pt x="110" y="96"/>
                      <a:pt x="108" y="96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66" y="96"/>
                      <a:pt x="64" y="98"/>
                      <a:pt x="64" y="100"/>
                    </a:cubicBezTo>
                    <a:cubicBezTo>
                      <a:pt x="64" y="152"/>
                      <a:pt x="64" y="152"/>
                      <a:pt x="64" y="152"/>
                    </a:cubicBezTo>
                    <a:cubicBezTo>
                      <a:pt x="32" y="152"/>
                      <a:pt x="32" y="152"/>
                      <a:pt x="32" y="152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144" y="66"/>
                      <a:pt x="144" y="66"/>
                      <a:pt x="144" y="66"/>
                    </a:cubicBezTo>
                    <a:lnTo>
                      <a:pt x="144" y="152"/>
                    </a:lnTo>
                    <a:close/>
                    <a:moveTo>
                      <a:pt x="92" y="144"/>
                    </a:moveTo>
                    <a:cubicBezTo>
                      <a:pt x="94" y="144"/>
                      <a:pt x="96" y="142"/>
                      <a:pt x="96" y="140"/>
                    </a:cubicBezTo>
                    <a:cubicBezTo>
                      <a:pt x="96" y="138"/>
                      <a:pt x="94" y="136"/>
                      <a:pt x="92" y="136"/>
                    </a:cubicBezTo>
                    <a:cubicBezTo>
                      <a:pt x="90" y="136"/>
                      <a:pt x="88" y="138"/>
                      <a:pt x="88" y="140"/>
                    </a:cubicBezTo>
                    <a:cubicBezTo>
                      <a:pt x="88" y="142"/>
                      <a:pt x="90" y="144"/>
                      <a:pt x="92" y="144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1" name="Freeform 5"/>
              <p:cNvSpPr>
                <a:spLocks noEditPoints="1"/>
              </p:cNvSpPr>
              <p:nvPr/>
            </p:nvSpPr>
            <p:spPr bwMode="auto">
              <a:xfrm>
                <a:off x="292236" y="3068960"/>
                <a:ext cx="320675" cy="320675"/>
              </a:xfrm>
              <a:custGeom>
                <a:avLst/>
                <a:gdLst>
                  <a:gd name="T0" fmla="*/ 175 w 176"/>
                  <a:gd name="T1" fmla="*/ 85 h 176"/>
                  <a:gd name="T2" fmla="*/ 144 w 176"/>
                  <a:gd name="T3" fmla="*/ 54 h 176"/>
                  <a:gd name="T4" fmla="*/ 144 w 176"/>
                  <a:gd name="T5" fmla="*/ 12 h 176"/>
                  <a:gd name="T6" fmla="*/ 140 w 176"/>
                  <a:gd name="T7" fmla="*/ 8 h 176"/>
                  <a:gd name="T8" fmla="*/ 116 w 176"/>
                  <a:gd name="T9" fmla="*/ 8 h 176"/>
                  <a:gd name="T10" fmla="*/ 112 w 176"/>
                  <a:gd name="T11" fmla="*/ 12 h 176"/>
                  <a:gd name="T12" fmla="*/ 112 w 176"/>
                  <a:gd name="T13" fmla="*/ 22 h 176"/>
                  <a:gd name="T14" fmla="*/ 91 w 176"/>
                  <a:gd name="T15" fmla="*/ 1 h 176"/>
                  <a:gd name="T16" fmla="*/ 88 w 176"/>
                  <a:gd name="T17" fmla="*/ 0 h 176"/>
                  <a:gd name="T18" fmla="*/ 85 w 176"/>
                  <a:gd name="T19" fmla="*/ 1 h 176"/>
                  <a:gd name="T20" fmla="*/ 1 w 176"/>
                  <a:gd name="T21" fmla="*/ 85 h 176"/>
                  <a:gd name="T22" fmla="*/ 0 w 176"/>
                  <a:gd name="T23" fmla="*/ 88 h 176"/>
                  <a:gd name="T24" fmla="*/ 4 w 176"/>
                  <a:gd name="T25" fmla="*/ 92 h 176"/>
                  <a:gd name="T26" fmla="*/ 7 w 176"/>
                  <a:gd name="T27" fmla="*/ 91 h 176"/>
                  <a:gd name="T28" fmla="*/ 24 w 176"/>
                  <a:gd name="T29" fmla="*/ 74 h 176"/>
                  <a:gd name="T30" fmla="*/ 24 w 176"/>
                  <a:gd name="T31" fmla="*/ 172 h 176"/>
                  <a:gd name="T32" fmla="*/ 28 w 176"/>
                  <a:gd name="T33" fmla="*/ 176 h 176"/>
                  <a:gd name="T34" fmla="*/ 148 w 176"/>
                  <a:gd name="T35" fmla="*/ 176 h 176"/>
                  <a:gd name="T36" fmla="*/ 152 w 176"/>
                  <a:gd name="T37" fmla="*/ 172 h 176"/>
                  <a:gd name="T38" fmla="*/ 152 w 176"/>
                  <a:gd name="T39" fmla="*/ 74 h 176"/>
                  <a:gd name="T40" fmla="*/ 169 w 176"/>
                  <a:gd name="T41" fmla="*/ 91 h 176"/>
                  <a:gd name="T42" fmla="*/ 172 w 176"/>
                  <a:gd name="T43" fmla="*/ 92 h 176"/>
                  <a:gd name="T44" fmla="*/ 176 w 176"/>
                  <a:gd name="T45" fmla="*/ 88 h 176"/>
                  <a:gd name="T46" fmla="*/ 175 w 176"/>
                  <a:gd name="T47" fmla="*/ 85 h 176"/>
                  <a:gd name="T48" fmla="*/ 120 w 176"/>
                  <a:gd name="T49" fmla="*/ 16 h 176"/>
                  <a:gd name="T50" fmla="*/ 136 w 176"/>
                  <a:gd name="T51" fmla="*/ 16 h 176"/>
                  <a:gd name="T52" fmla="*/ 136 w 176"/>
                  <a:gd name="T53" fmla="*/ 46 h 176"/>
                  <a:gd name="T54" fmla="*/ 120 w 176"/>
                  <a:gd name="T55" fmla="*/ 30 h 176"/>
                  <a:gd name="T56" fmla="*/ 120 w 176"/>
                  <a:gd name="T57" fmla="*/ 16 h 176"/>
                  <a:gd name="T58" fmla="*/ 64 w 176"/>
                  <a:gd name="T59" fmla="*/ 168 h 176"/>
                  <a:gd name="T60" fmla="*/ 32 w 176"/>
                  <a:gd name="T61" fmla="*/ 168 h 176"/>
                  <a:gd name="T62" fmla="*/ 32 w 176"/>
                  <a:gd name="T63" fmla="*/ 160 h 176"/>
                  <a:gd name="T64" fmla="*/ 64 w 176"/>
                  <a:gd name="T65" fmla="*/ 160 h 176"/>
                  <a:gd name="T66" fmla="*/ 64 w 176"/>
                  <a:gd name="T67" fmla="*/ 168 h 176"/>
                  <a:gd name="T68" fmla="*/ 104 w 176"/>
                  <a:gd name="T69" fmla="*/ 168 h 176"/>
                  <a:gd name="T70" fmla="*/ 72 w 176"/>
                  <a:gd name="T71" fmla="*/ 168 h 176"/>
                  <a:gd name="T72" fmla="*/ 72 w 176"/>
                  <a:gd name="T73" fmla="*/ 104 h 176"/>
                  <a:gd name="T74" fmla="*/ 104 w 176"/>
                  <a:gd name="T75" fmla="*/ 104 h 176"/>
                  <a:gd name="T76" fmla="*/ 104 w 176"/>
                  <a:gd name="T77" fmla="*/ 168 h 176"/>
                  <a:gd name="T78" fmla="*/ 144 w 176"/>
                  <a:gd name="T79" fmla="*/ 168 h 176"/>
                  <a:gd name="T80" fmla="*/ 112 w 176"/>
                  <a:gd name="T81" fmla="*/ 168 h 176"/>
                  <a:gd name="T82" fmla="*/ 112 w 176"/>
                  <a:gd name="T83" fmla="*/ 160 h 176"/>
                  <a:gd name="T84" fmla="*/ 144 w 176"/>
                  <a:gd name="T85" fmla="*/ 160 h 176"/>
                  <a:gd name="T86" fmla="*/ 144 w 176"/>
                  <a:gd name="T87" fmla="*/ 168 h 176"/>
                  <a:gd name="T88" fmla="*/ 144 w 176"/>
                  <a:gd name="T89" fmla="*/ 152 h 176"/>
                  <a:gd name="T90" fmla="*/ 112 w 176"/>
                  <a:gd name="T91" fmla="*/ 152 h 176"/>
                  <a:gd name="T92" fmla="*/ 112 w 176"/>
                  <a:gd name="T93" fmla="*/ 100 h 176"/>
                  <a:gd name="T94" fmla="*/ 108 w 176"/>
                  <a:gd name="T95" fmla="*/ 96 h 176"/>
                  <a:gd name="T96" fmla="*/ 68 w 176"/>
                  <a:gd name="T97" fmla="*/ 96 h 176"/>
                  <a:gd name="T98" fmla="*/ 64 w 176"/>
                  <a:gd name="T99" fmla="*/ 100 h 176"/>
                  <a:gd name="T100" fmla="*/ 64 w 176"/>
                  <a:gd name="T101" fmla="*/ 152 h 176"/>
                  <a:gd name="T102" fmla="*/ 32 w 176"/>
                  <a:gd name="T103" fmla="*/ 152 h 176"/>
                  <a:gd name="T104" fmla="*/ 32 w 176"/>
                  <a:gd name="T105" fmla="*/ 66 h 176"/>
                  <a:gd name="T106" fmla="*/ 88 w 176"/>
                  <a:gd name="T107" fmla="*/ 10 h 176"/>
                  <a:gd name="T108" fmla="*/ 144 w 176"/>
                  <a:gd name="T109" fmla="*/ 66 h 176"/>
                  <a:gd name="T110" fmla="*/ 144 w 176"/>
                  <a:gd name="T111" fmla="*/ 152 h 176"/>
                  <a:gd name="T112" fmla="*/ 92 w 176"/>
                  <a:gd name="T113" fmla="*/ 144 h 176"/>
                  <a:gd name="T114" fmla="*/ 96 w 176"/>
                  <a:gd name="T115" fmla="*/ 140 h 176"/>
                  <a:gd name="T116" fmla="*/ 92 w 176"/>
                  <a:gd name="T117" fmla="*/ 136 h 176"/>
                  <a:gd name="T118" fmla="*/ 88 w 176"/>
                  <a:gd name="T119" fmla="*/ 140 h 176"/>
                  <a:gd name="T120" fmla="*/ 92 w 176"/>
                  <a:gd name="T121" fmla="*/ 14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6" h="176">
                    <a:moveTo>
                      <a:pt x="175" y="85"/>
                    </a:moveTo>
                    <a:cubicBezTo>
                      <a:pt x="144" y="54"/>
                      <a:pt x="144" y="54"/>
                      <a:pt x="144" y="54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10"/>
                      <a:pt x="142" y="8"/>
                      <a:pt x="140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4" y="8"/>
                      <a:pt x="112" y="10"/>
                      <a:pt x="112" y="12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90" y="0"/>
                      <a:pt x="89" y="0"/>
                      <a:pt x="88" y="0"/>
                    </a:cubicBezTo>
                    <a:cubicBezTo>
                      <a:pt x="87" y="0"/>
                      <a:pt x="86" y="0"/>
                      <a:pt x="85" y="1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0" y="86"/>
                      <a:pt x="0" y="87"/>
                      <a:pt x="0" y="88"/>
                    </a:cubicBezTo>
                    <a:cubicBezTo>
                      <a:pt x="0" y="90"/>
                      <a:pt x="2" y="92"/>
                      <a:pt x="4" y="92"/>
                    </a:cubicBezTo>
                    <a:cubicBezTo>
                      <a:pt x="5" y="92"/>
                      <a:pt x="6" y="92"/>
                      <a:pt x="7" y="91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172"/>
                      <a:pt x="24" y="172"/>
                      <a:pt x="24" y="172"/>
                    </a:cubicBezTo>
                    <a:cubicBezTo>
                      <a:pt x="24" y="174"/>
                      <a:pt x="26" y="176"/>
                      <a:pt x="28" y="176"/>
                    </a:cubicBezTo>
                    <a:cubicBezTo>
                      <a:pt x="148" y="176"/>
                      <a:pt x="148" y="176"/>
                      <a:pt x="148" y="176"/>
                    </a:cubicBezTo>
                    <a:cubicBezTo>
                      <a:pt x="150" y="176"/>
                      <a:pt x="152" y="174"/>
                      <a:pt x="152" y="172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69" y="91"/>
                      <a:pt x="169" y="91"/>
                      <a:pt x="169" y="91"/>
                    </a:cubicBezTo>
                    <a:cubicBezTo>
                      <a:pt x="170" y="92"/>
                      <a:pt x="171" y="92"/>
                      <a:pt x="172" y="92"/>
                    </a:cubicBezTo>
                    <a:cubicBezTo>
                      <a:pt x="174" y="92"/>
                      <a:pt x="176" y="90"/>
                      <a:pt x="176" y="88"/>
                    </a:cubicBezTo>
                    <a:cubicBezTo>
                      <a:pt x="176" y="87"/>
                      <a:pt x="176" y="86"/>
                      <a:pt x="175" y="85"/>
                    </a:cubicBezTo>
                    <a:moveTo>
                      <a:pt x="120" y="16"/>
                    </a:moveTo>
                    <a:cubicBezTo>
                      <a:pt x="136" y="16"/>
                      <a:pt x="136" y="16"/>
                      <a:pt x="136" y="16"/>
                    </a:cubicBezTo>
                    <a:cubicBezTo>
                      <a:pt x="136" y="46"/>
                      <a:pt x="136" y="46"/>
                      <a:pt x="136" y="46"/>
                    </a:cubicBezTo>
                    <a:cubicBezTo>
                      <a:pt x="120" y="30"/>
                      <a:pt x="120" y="30"/>
                      <a:pt x="120" y="30"/>
                    </a:cubicBezTo>
                    <a:lnTo>
                      <a:pt x="120" y="16"/>
                    </a:lnTo>
                    <a:close/>
                    <a:moveTo>
                      <a:pt x="64" y="168"/>
                    </a:moveTo>
                    <a:cubicBezTo>
                      <a:pt x="32" y="168"/>
                      <a:pt x="32" y="168"/>
                      <a:pt x="32" y="168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64" y="160"/>
                      <a:pt x="64" y="160"/>
                      <a:pt x="64" y="160"/>
                    </a:cubicBezTo>
                    <a:lnTo>
                      <a:pt x="64" y="168"/>
                    </a:lnTo>
                    <a:close/>
                    <a:moveTo>
                      <a:pt x="104" y="168"/>
                    </a:moveTo>
                    <a:cubicBezTo>
                      <a:pt x="72" y="168"/>
                      <a:pt x="72" y="168"/>
                      <a:pt x="72" y="168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04" y="168"/>
                    </a:lnTo>
                    <a:close/>
                    <a:moveTo>
                      <a:pt x="144" y="168"/>
                    </a:moveTo>
                    <a:cubicBezTo>
                      <a:pt x="112" y="168"/>
                      <a:pt x="112" y="168"/>
                      <a:pt x="112" y="168"/>
                    </a:cubicBezTo>
                    <a:cubicBezTo>
                      <a:pt x="112" y="160"/>
                      <a:pt x="112" y="160"/>
                      <a:pt x="112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lnTo>
                      <a:pt x="144" y="168"/>
                    </a:lnTo>
                    <a:close/>
                    <a:moveTo>
                      <a:pt x="144" y="152"/>
                    </a:move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2" y="100"/>
                      <a:pt x="112" y="100"/>
                      <a:pt x="112" y="100"/>
                    </a:cubicBezTo>
                    <a:cubicBezTo>
                      <a:pt x="112" y="98"/>
                      <a:pt x="110" y="96"/>
                      <a:pt x="108" y="96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66" y="96"/>
                      <a:pt x="64" y="98"/>
                      <a:pt x="64" y="100"/>
                    </a:cubicBezTo>
                    <a:cubicBezTo>
                      <a:pt x="64" y="152"/>
                      <a:pt x="64" y="152"/>
                      <a:pt x="64" y="152"/>
                    </a:cubicBezTo>
                    <a:cubicBezTo>
                      <a:pt x="32" y="152"/>
                      <a:pt x="32" y="152"/>
                      <a:pt x="32" y="152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144" y="66"/>
                      <a:pt x="144" y="66"/>
                      <a:pt x="144" y="66"/>
                    </a:cubicBezTo>
                    <a:lnTo>
                      <a:pt x="144" y="152"/>
                    </a:lnTo>
                    <a:close/>
                    <a:moveTo>
                      <a:pt x="92" y="144"/>
                    </a:moveTo>
                    <a:cubicBezTo>
                      <a:pt x="94" y="144"/>
                      <a:pt x="96" y="142"/>
                      <a:pt x="96" y="140"/>
                    </a:cubicBezTo>
                    <a:cubicBezTo>
                      <a:pt x="96" y="138"/>
                      <a:pt x="94" y="136"/>
                      <a:pt x="92" y="136"/>
                    </a:cubicBezTo>
                    <a:cubicBezTo>
                      <a:pt x="90" y="136"/>
                      <a:pt x="88" y="138"/>
                      <a:pt x="88" y="140"/>
                    </a:cubicBezTo>
                    <a:cubicBezTo>
                      <a:pt x="88" y="142"/>
                      <a:pt x="90" y="144"/>
                      <a:pt x="92" y="144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7" name="Freeform 5"/>
              <p:cNvSpPr>
                <a:spLocks noEditPoints="1"/>
              </p:cNvSpPr>
              <p:nvPr/>
            </p:nvSpPr>
            <p:spPr bwMode="auto">
              <a:xfrm>
                <a:off x="302717" y="3789040"/>
                <a:ext cx="320675" cy="320675"/>
              </a:xfrm>
              <a:custGeom>
                <a:avLst/>
                <a:gdLst>
                  <a:gd name="T0" fmla="*/ 175 w 176"/>
                  <a:gd name="T1" fmla="*/ 85 h 176"/>
                  <a:gd name="T2" fmla="*/ 144 w 176"/>
                  <a:gd name="T3" fmla="*/ 54 h 176"/>
                  <a:gd name="T4" fmla="*/ 144 w 176"/>
                  <a:gd name="T5" fmla="*/ 12 h 176"/>
                  <a:gd name="T6" fmla="*/ 140 w 176"/>
                  <a:gd name="T7" fmla="*/ 8 h 176"/>
                  <a:gd name="T8" fmla="*/ 116 w 176"/>
                  <a:gd name="T9" fmla="*/ 8 h 176"/>
                  <a:gd name="T10" fmla="*/ 112 w 176"/>
                  <a:gd name="T11" fmla="*/ 12 h 176"/>
                  <a:gd name="T12" fmla="*/ 112 w 176"/>
                  <a:gd name="T13" fmla="*/ 22 h 176"/>
                  <a:gd name="T14" fmla="*/ 91 w 176"/>
                  <a:gd name="T15" fmla="*/ 1 h 176"/>
                  <a:gd name="T16" fmla="*/ 88 w 176"/>
                  <a:gd name="T17" fmla="*/ 0 h 176"/>
                  <a:gd name="T18" fmla="*/ 85 w 176"/>
                  <a:gd name="T19" fmla="*/ 1 h 176"/>
                  <a:gd name="T20" fmla="*/ 1 w 176"/>
                  <a:gd name="T21" fmla="*/ 85 h 176"/>
                  <a:gd name="T22" fmla="*/ 0 w 176"/>
                  <a:gd name="T23" fmla="*/ 88 h 176"/>
                  <a:gd name="T24" fmla="*/ 4 w 176"/>
                  <a:gd name="T25" fmla="*/ 92 h 176"/>
                  <a:gd name="T26" fmla="*/ 7 w 176"/>
                  <a:gd name="T27" fmla="*/ 91 h 176"/>
                  <a:gd name="T28" fmla="*/ 24 w 176"/>
                  <a:gd name="T29" fmla="*/ 74 h 176"/>
                  <a:gd name="T30" fmla="*/ 24 w 176"/>
                  <a:gd name="T31" fmla="*/ 172 h 176"/>
                  <a:gd name="T32" fmla="*/ 28 w 176"/>
                  <a:gd name="T33" fmla="*/ 176 h 176"/>
                  <a:gd name="T34" fmla="*/ 148 w 176"/>
                  <a:gd name="T35" fmla="*/ 176 h 176"/>
                  <a:gd name="T36" fmla="*/ 152 w 176"/>
                  <a:gd name="T37" fmla="*/ 172 h 176"/>
                  <a:gd name="T38" fmla="*/ 152 w 176"/>
                  <a:gd name="T39" fmla="*/ 74 h 176"/>
                  <a:gd name="T40" fmla="*/ 169 w 176"/>
                  <a:gd name="T41" fmla="*/ 91 h 176"/>
                  <a:gd name="T42" fmla="*/ 172 w 176"/>
                  <a:gd name="T43" fmla="*/ 92 h 176"/>
                  <a:gd name="T44" fmla="*/ 176 w 176"/>
                  <a:gd name="T45" fmla="*/ 88 h 176"/>
                  <a:gd name="T46" fmla="*/ 175 w 176"/>
                  <a:gd name="T47" fmla="*/ 85 h 176"/>
                  <a:gd name="T48" fmla="*/ 120 w 176"/>
                  <a:gd name="T49" fmla="*/ 16 h 176"/>
                  <a:gd name="T50" fmla="*/ 136 w 176"/>
                  <a:gd name="T51" fmla="*/ 16 h 176"/>
                  <a:gd name="T52" fmla="*/ 136 w 176"/>
                  <a:gd name="T53" fmla="*/ 46 h 176"/>
                  <a:gd name="T54" fmla="*/ 120 w 176"/>
                  <a:gd name="T55" fmla="*/ 30 h 176"/>
                  <a:gd name="T56" fmla="*/ 120 w 176"/>
                  <a:gd name="T57" fmla="*/ 16 h 176"/>
                  <a:gd name="T58" fmla="*/ 64 w 176"/>
                  <a:gd name="T59" fmla="*/ 168 h 176"/>
                  <a:gd name="T60" fmla="*/ 32 w 176"/>
                  <a:gd name="T61" fmla="*/ 168 h 176"/>
                  <a:gd name="T62" fmla="*/ 32 w 176"/>
                  <a:gd name="T63" fmla="*/ 160 h 176"/>
                  <a:gd name="T64" fmla="*/ 64 w 176"/>
                  <a:gd name="T65" fmla="*/ 160 h 176"/>
                  <a:gd name="T66" fmla="*/ 64 w 176"/>
                  <a:gd name="T67" fmla="*/ 168 h 176"/>
                  <a:gd name="T68" fmla="*/ 104 w 176"/>
                  <a:gd name="T69" fmla="*/ 168 h 176"/>
                  <a:gd name="T70" fmla="*/ 72 w 176"/>
                  <a:gd name="T71" fmla="*/ 168 h 176"/>
                  <a:gd name="T72" fmla="*/ 72 w 176"/>
                  <a:gd name="T73" fmla="*/ 104 h 176"/>
                  <a:gd name="T74" fmla="*/ 104 w 176"/>
                  <a:gd name="T75" fmla="*/ 104 h 176"/>
                  <a:gd name="T76" fmla="*/ 104 w 176"/>
                  <a:gd name="T77" fmla="*/ 168 h 176"/>
                  <a:gd name="T78" fmla="*/ 144 w 176"/>
                  <a:gd name="T79" fmla="*/ 168 h 176"/>
                  <a:gd name="T80" fmla="*/ 112 w 176"/>
                  <a:gd name="T81" fmla="*/ 168 h 176"/>
                  <a:gd name="T82" fmla="*/ 112 w 176"/>
                  <a:gd name="T83" fmla="*/ 160 h 176"/>
                  <a:gd name="T84" fmla="*/ 144 w 176"/>
                  <a:gd name="T85" fmla="*/ 160 h 176"/>
                  <a:gd name="T86" fmla="*/ 144 w 176"/>
                  <a:gd name="T87" fmla="*/ 168 h 176"/>
                  <a:gd name="T88" fmla="*/ 144 w 176"/>
                  <a:gd name="T89" fmla="*/ 152 h 176"/>
                  <a:gd name="T90" fmla="*/ 112 w 176"/>
                  <a:gd name="T91" fmla="*/ 152 h 176"/>
                  <a:gd name="T92" fmla="*/ 112 w 176"/>
                  <a:gd name="T93" fmla="*/ 100 h 176"/>
                  <a:gd name="T94" fmla="*/ 108 w 176"/>
                  <a:gd name="T95" fmla="*/ 96 h 176"/>
                  <a:gd name="T96" fmla="*/ 68 w 176"/>
                  <a:gd name="T97" fmla="*/ 96 h 176"/>
                  <a:gd name="T98" fmla="*/ 64 w 176"/>
                  <a:gd name="T99" fmla="*/ 100 h 176"/>
                  <a:gd name="T100" fmla="*/ 64 w 176"/>
                  <a:gd name="T101" fmla="*/ 152 h 176"/>
                  <a:gd name="T102" fmla="*/ 32 w 176"/>
                  <a:gd name="T103" fmla="*/ 152 h 176"/>
                  <a:gd name="T104" fmla="*/ 32 w 176"/>
                  <a:gd name="T105" fmla="*/ 66 h 176"/>
                  <a:gd name="T106" fmla="*/ 88 w 176"/>
                  <a:gd name="T107" fmla="*/ 10 h 176"/>
                  <a:gd name="T108" fmla="*/ 144 w 176"/>
                  <a:gd name="T109" fmla="*/ 66 h 176"/>
                  <a:gd name="T110" fmla="*/ 144 w 176"/>
                  <a:gd name="T111" fmla="*/ 152 h 176"/>
                  <a:gd name="T112" fmla="*/ 92 w 176"/>
                  <a:gd name="T113" fmla="*/ 144 h 176"/>
                  <a:gd name="T114" fmla="*/ 96 w 176"/>
                  <a:gd name="T115" fmla="*/ 140 h 176"/>
                  <a:gd name="T116" fmla="*/ 92 w 176"/>
                  <a:gd name="T117" fmla="*/ 136 h 176"/>
                  <a:gd name="T118" fmla="*/ 88 w 176"/>
                  <a:gd name="T119" fmla="*/ 140 h 176"/>
                  <a:gd name="T120" fmla="*/ 92 w 176"/>
                  <a:gd name="T121" fmla="*/ 14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6" h="176">
                    <a:moveTo>
                      <a:pt x="175" y="85"/>
                    </a:moveTo>
                    <a:cubicBezTo>
                      <a:pt x="144" y="54"/>
                      <a:pt x="144" y="54"/>
                      <a:pt x="144" y="54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10"/>
                      <a:pt x="142" y="8"/>
                      <a:pt x="140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4" y="8"/>
                      <a:pt x="112" y="10"/>
                      <a:pt x="112" y="12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90" y="0"/>
                      <a:pt x="89" y="0"/>
                      <a:pt x="88" y="0"/>
                    </a:cubicBezTo>
                    <a:cubicBezTo>
                      <a:pt x="87" y="0"/>
                      <a:pt x="86" y="0"/>
                      <a:pt x="85" y="1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0" y="86"/>
                      <a:pt x="0" y="87"/>
                      <a:pt x="0" y="88"/>
                    </a:cubicBezTo>
                    <a:cubicBezTo>
                      <a:pt x="0" y="90"/>
                      <a:pt x="2" y="92"/>
                      <a:pt x="4" y="92"/>
                    </a:cubicBezTo>
                    <a:cubicBezTo>
                      <a:pt x="5" y="92"/>
                      <a:pt x="6" y="92"/>
                      <a:pt x="7" y="91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172"/>
                      <a:pt x="24" y="172"/>
                      <a:pt x="24" y="172"/>
                    </a:cubicBezTo>
                    <a:cubicBezTo>
                      <a:pt x="24" y="174"/>
                      <a:pt x="26" y="176"/>
                      <a:pt x="28" y="176"/>
                    </a:cubicBezTo>
                    <a:cubicBezTo>
                      <a:pt x="148" y="176"/>
                      <a:pt x="148" y="176"/>
                      <a:pt x="148" y="176"/>
                    </a:cubicBezTo>
                    <a:cubicBezTo>
                      <a:pt x="150" y="176"/>
                      <a:pt x="152" y="174"/>
                      <a:pt x="152" y="172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69" y="91"/>
                      <a:pt x="169" y="91"/>
                      <a:pt x="169" y="91"/>
                    </a:cubicBezTo>
                    <a:cubicBezTo>
                      <a:pt x="170" y="92"/>
                      <a:pt x="171" y="92"/>
                      <a:pt x="172" y="92"/>
                    </a:cubicBezTo>
                    <a:cubicBezTo>
                      <a:pt x="174" y="92"/>
                      <a:pt x="176" y="90"/>
                      <a:pt x="176" y="88"/>
                    </a:cubicBezTo>
                    <a:cubicBezTo>
                      <a:pt x="176" y="87"/>
                      <a:pt x="176" y="86"/>
                      <a:pt x="175" y="85"/>
                    </a:cubicBezTo>
                    <a:moveTo>
                      <a:pt x="120" y="16"/>
                    </a:moveTo>
                    <a:cubicBezTo>
                      <a:pt x="136" y="16"/>
                      <a:pt x="136" y="16"/>
                      <a:pt x="136" y="16"/>
                    </a:cubicBezTo>
                    <a:cubicBezTo>
                      <a:pt x="136" y="46"/>
                      <a:pt x="136" y="46"/>
                      <a:pt x="136" y="46"/>
                    </a:cubicBezTo>
                    <a:cubicBezTo>
                      <a:pt x="120" y="30"/>
                      <a:pt x="120" y="30"/>
                      <a:pt x="120" y="30"/>
                    </a:cubicBezTo>
                    <a:lnTo>
                      <a:pt x="120" y="16"/>
                    </a:lnTo>
                    <a:close/>
                    <a:moveTo>
                      <a:pt x="64" y="168"/>
                    </a:moveTo>
                    <a:cubicBezTo>
                      <a:pt x="32" y="168"/>
                      <a:pt x="32" y="168"/>
                      <a:pt x="32" y="168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64" y="160"/>
                      <a:pt x="64" y="160"/>
                      <a:pt x="64" y="160"/>
                    </a:cubicBezTo>
                    <a:lnTo>
                      <a:pt x="64" y="168"/>
                    </a:lnTo>
                    <a:close/>
                    <a:moveTo>
                      <a:pt x="104" y="168"/>
                    </a:moveTo>
                    <a:cubicBezTo>
                      <a:pt x="72" y="168"/>
                      <a:pt x="72" y="168"/>
                      <a:pt x="72" y="168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04" y="168"/>
                    </a:lnTo>
                    <a:close/>
                    <a:moveTo>
                      <a:pt x="144" y="168"/>
                    </a:moveTo>
                    <a:cubicBezTo>
                      <a:pt x="112" y="168"/>
                      <a:pt x="112" y="168"/>
                      <a:pt x="112" y="168"/>
                    </a:cubicBezTo>
                    <a:cubicBezTo>
                      <a:pt x="112" y="160"/>
                      <a:pt x="112" y="160"/>
                      <a:pt x="112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lnTo>
                      <a:pt x="144" y="168"/>
                    </a:lnTo>
                    <a:close/>
                    <a:moveTo>
                      <a:pt x="144" y="152"/>
                    </a:move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2" y="100"/>
                      <a:pt x="112" y="100"/>
                      <a:pt x="112" y="100"/>
                    </a:cubicBezTo>
                    <a:cubicBezTo>
                      <a:pt x="112" y="98"/>
                      <a:pt x="110" y="96"/>
                      <a:pt x="108" y="96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66" y="96"/>
                      <a:pt x="64" y="98"/>
                      <a:pt x="64" y="100"/>
                    </a:cubicBezTo>
                    <a:cubicBezTo>
                      <a:pt x="64" y="152"/>
                      <a:pt x="64" y="152"/>
                      <a:pt x="64" y="152"/>
                    </a:cubicBezTo>
                    <a:cubicBezTo>
                      <a:pt x="32" y="152"/>
                      <a:pt x="32" y="152"/>
                      <a:pt x="32" y="152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144" y="66"/>
                      <a:pt x="144" y="66"/>
                      <a:pt x="144" y="66"/>
                    </a:cubicBezTo>
                    <a:lnTo>
                      <a:pt x="144" y="152"/>
                    </a:lnTo>
                    <a:close/>
                    <a:moveTo>
                      <a:pt x="92" y="144"/>
                    </a:moveTo>
                    <a:cubicBezTo>
                      <a:pt x="94" y="144"/>
                      <a:pt x="96" y="142"/>
                      <a:pt x="96" y="140"/>
                    </a:cubicBezTo>
                    <a:cubicBezTo>
                      <a:pt x="96" y="138"/>
                      <a:pt x="94" y="136"/>
                      <a:pt x="92" y="136"/>
                    </a:cubicBezTo>
                    <a:cubicBezTo>
                      <a:pt x="90" y="136"/>
                      <a:pt x="88" y="138"/>
                      <a:pt x="88" y="140"/>
                    </a:cubicBezTo>
                    <a:cubicBezTo>
                      <a:pt x="88" y="142"/>
                      <a:pt x="90" y="144"/>
                      <a:pt x="92" y="144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38" name="Freeform 5"/>
              <p:cNvSpPr>
                <a:spLocks noEditPoints="1"/>
              </p:cNvSpPr>
              <p:nvPr/>
            </p:nvSpPr>
            <p:spPr bwMode="auto">
              <a:xfrm>
                <a:off x="292244" y="4509120"/>
                <a:ext cx="320675" cy="320675"/>
              </a:xfrm>
              <a:custGeom>
                <a:avLst/>
                <a:gdLst>
                  <a:gd name="T0" fmla="*/ 175 w 176"/>
                  <a:gd name="T1" fmla="*/ 85 h 176"/>
                  <a:gd name="T2" fmla="*/ 144 w 176"/>
                  <a:gd name="T3" fmla="*/ 54 h 176"/>
                  <a:gd name="T4" fmla="*/ 144 w 176"/>
                  <a:gd name="T5" fmla="*/ 12 h 176"/>
                  <a:gd name="T6" fmla="*/ 140 w 176"/>
                  <a:gd name="T7" fmla="*/ 8 h 176"/>
                  <a:gd name="T8" fmla="*/ 116 w 176"/>
                  <a:gd name="T9" fmla="*/ 8 h 176"/>
                  <a:gd name="T10" fmla="*/ 112 w 176"/>
                  <a:gd name="T11" fmla="*/ 12 h 176"/>
                  <a:gd name="T12" fmla="*/ 112 w 176"/>
                  <a:gd name="T13" fmla="*/ 22 h 176"/>
                  <a:gd name="T14" fmla="*/ 91 w 176"/>
                  <a:gd name="T15" fmla="*/ 1 h 176"/>
                  <a:gd name="T16" fmla="*/ 88 w 176"/>
                  <a:gd name="T17" fmla="*/ 0 h 176"/>
                  <a:gd name="T18" fmla="*/ 85 w 176"/>
                  <a:gd name="T19" fmla="*/ 1 h 176"/>
                  <a:gd name="T20" fmla="*/ 1 w 176"/>
                  <a:gd name="T21" fmla="*/ 85 h 176"/>
                  <a:gd name="T22" fmla="*/ 0 w 176"/>
                  <a:gd name="T23" fmla="*/ 88 h 176"/>
                  <a:gd name="T24" fmla="*/ 4 w 176"/>
                  <a:gd name="T25" fmla="*/ 92 h 176"/>
                  <a:gd name="T26" fmla="*/ 7 w 176"/>
                  <a:gd name="T27" fmla="*/ 91 h 176"/>
                  <a:gd name="T28" fmla="*/ 24 w 176"/>
                  <a:gd name="T29" fmla="*/ 74 h 176"/>
                  <a:gd name="T30" fmla="*/ 24 w 176"/>
                  <a:gd name="T31" fmla="*/ 172 h 176"/>
                  <a:gd name="T32" fmla="*/ 28 w 176"/>
                  <a:gd name="T33" fmla="*/ 176 h 176"/>
                  <a:gd name="T34" fmla="*/ 148 w 176"/>
                  <a:gd name="T35" fmla="*/ 176 h 176"/>
                  <a:gd name="T36" fmla="*/ 152 w 176"/>
                  <a:gd name="T37" fmla="*/ 172 h 176"/>
                  <a:gd name="T38" fmla="*/ 152 w 176"/>
                  <a:gd name="T39" fmla="*/ 74 h 176"/>
                  <a:gd name="T40" fmla="*/ 169 w 176"/>
                  <a:gd name="T41" fmla="*/ 91 h 176"/>
                  <a:gd name="T42" fmla="*/ 172 w 176"/>
                  <a:gd name="T43" fmla="*/ 92 h 176"/>
                  <a:gd name="T44" fmla="*/ 176 w 176"/>
                  <a:gd name="T45" fmla="*/ 88 h 176"/>
                  <a:gd name="T46" fmla="*/ 175 w 176"/>
                  <a:gd name="T47" fmla="*/ 85 h 176"/>
                  <a:gd name="T48" fmla="*/ 120 w 176"/>
                  <a:gd name="T49" fmla="*/ 16 h 176"/>
                  <a:gd name="T50" fmla="*/ 136 w 176"/>
                  <a:gd name="T51" fmla="*/ 16 h 176"/>
                  <a:gd name="T52" fmla="*/ 136 w 176"/>
                  <a:gd name="T53" fmla="*/ 46 h 176"/>
                  <a:gd name="T54" fmla="*/ 120 w 176"/>
                  <a:gd name="T55" fmla="*/ 30 h 176"/>
                  <a:gd name="T56" fmla="*/ 120 w 176"/>
                  <a:gd name="T57" fmla="*/ 16 h 176"/>
                  <a:gd name="T58" fmla="*/ 64 w 176"/>
                  <a:gd name="T59" fmla="*/ 168 h 176"/>
                  <a:gd name="T60" fmla="*/ 32 w 176"/>
                  <a:gd name="T61" fmla="*/ 168 h 176"/>
                  <a:gd name="T62" fmla="*/ 32 w 176"/>
                  <a:gd name="T63" fmla="*/ 160 h 176"/>
                  <a:gd name="T64" fmla="*/ 64 w 176"/>
                  <a:gd name="T65" fmla="*/ 160 h 176"/>
                  <a:gd name="T66" fmla="*/ 64 w 176"/>
                  <a:gd name="T67" fmla="*/ 168 h 176"/>
                  <a:gd name="T68" fmla="*/ 104 w 176"/>
                  <a:gd name="T69" fmla="*/ 168 h 176"/>
                  <a:gd name="T70" fmla="*/ 72 w 176"/>
                  <a:gd name="T71" fmla="*/ 168 h 176"/>
                  <a:gd name="T72" fmla="*/ 72 w 176"/>
                  <a:gd name="T73" fmla="*/ 104 h 176"/>
                  <a:gd name="T74" fmla="*/ 104 w 176"/>
                  <a:gd name="T75" fmla="*/ 104 h 176"/>
                  <a:gd name="T76" fmla="*/ 104 w 176"/>
                  <a:gd name="T77" fmla="*/ 168 h 176"/>
                  <a:gd name="T78" fmla="*/ 144 w 176"/>
                  <a:gd name="T79" fmla="*/ 168 h 176"/>
                  <a:gd name="T80" fmla="*/ 112 w 176"/>
                  <a:gd name="T81" fmla="*/ 168 h 176"/>
                  <a:gd name="T82" fmla="*/ 112 w 176"/>
                  <a:gd name="T83" fmla="*/ 160 h 176"/>
                  <a:gd name="T84" fmla="*/ 144 w 176"/>
                  <a:gd name="T85" fmla="*/ 160 h 176"/>
                  <a:gd name="T86" fmla="*/ 144 w 176"/>
                  <a:gd name="T87" fmla="*/ 168 h 176"/>
                  <a:gd name="T88" fmla="*/ 144 w 176"/>
                  <a:gd name="T89" fmla="*/ 152 h 176"/>
                  <a:gd name="T90" fmla="*/ 112 w 176"/>
                  <a:gd name="T91" fmla="*/ 152 h 176"/>
                  <a:gd name="T92" fmla="*/ 112 w 176"/>
                  <a:gd name="T93" fmla="*/ 100 h 176"/>
                  <a:gd name="T94" fmla="*/ 108 w 176"/>
                  <a:gd name="T95" fmla="*/ 96 h 176"/>
                  <a:gd name="T96" fmla="*/ 68 w 176"/>
                  <a:gd name="T97" fmla="*/ 96 h 176"/>
                  <a:gd name="T98" fmla="*/ 64 w 176"/>
                  <a:gd name="T99" fmla="*/ 100 h 176"/>
                  <a:gd name="T100" fmla="*/ 64 w 176"/>
                  <a:gd name="T101" fmla="*/ 152 h 176"/>
                  <a:gd name="T102" fmla="*/ 32 w 176"/>
                  <a:gd name="T103" fmla="*/ 152 h 176"/>
                  <a:gd name="T104" fmla="*/ 32 w 176"/>
                  <a:gd name="T105" fmla="*/ 66 h 176"/>
                  <a:gd name="T106" fmla="*/ 88 w 176"/>
                  <a:gd name="T107" fmla="*/ 10 h 176"/>
                  <a:gd name="T108" fmla="*/ 144 w 176"/>
                  <a:gd name="T109" fmla="*/ 66 h 176"/>
                  <a:gd name="T110" fmla="*/ 144 w 176"/>
                  <a:gd name="T111" fmla="*/ 152 h 176"/>
                  <a:gd name="T112" fmla="*/ 92 w 176"/>
                  <a:gd name="T113" fmla="*/ 144 h 176"/>
                  <a:gd name="T114" fmla="*/ 96 w 176"/>
                  <a:gd name="T115" fmla="*/ 140 h 176"/>
                  <a:gd name="T116" fmla="*/ 92 w 176"/>
                  <a:gd name="T117" fmla="*/ 136 h 176"/>
                  <a:gd name="T118" fmla="*/ 88 w 176"/>
                  <a:gd name="T119" fmla="*/ 140 h 176"/>
                  <a:gd name="T120" fmla="*/ 92 w 176"/>
                  <a:gd name="T121" fmla="*/ 14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6" h="176">
                    <a:moveTo>
                      <a:pt x="175" y="85"/>
                    </a:moveTo>
                    <a:cubicBezTo>
                      <a:pt x="144" y="54"/>
                      <a:pt x="144" y="54"/>
                      <a:pt x="144" y="54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10"/>
                      <a:pt x="142" y="8"/>
                      <a:pt x="140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4" y="8"/>
                      <a:pt x="112" y="10"/>
                      <a:pt x="112" y="12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90" y="0"/>
                      <a:pt x="89" y="0"/>
                      <a:pt x="88" y="0"/>
                    </a:cubicBezTo>
                    <a:cubicBezTo>
                      <a:pt x="87" y="0"/>
                      <a:pt x="86" y="0"/>
                      <a:pt x="85" y="1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0" y="86"/>
                      <a:pt x="0" y="87"/>
                      <a:pt x="0" y="88"/>
                    </a:cubicBezTo>
                    <a:cubicBezTo>
                      <a:pt x="0" y="90"/>
                      <a:pt x="2" y="92"/>
                      <a:pt x="4" y="92"/>
                    </a:cubicBezTo>
                    <a:cubicBezTo>
                      <a:pt x="5" y="92"/>
                      <a:pt x="6" y="92"/>
                      <a:pt x="7" y="91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172"/>
                      <a:pt x="24" y="172"/>
                      <a:pt x="24" y="172"/>
                    </a:cubicBezTo>
                    <a:cubicBezTo>
                      <a:pt x="24" y="174"/>
                      <a:pt x="26" y="176"/>
                      <a:pt x="28" y="176"/>
                    </a:cubicBezTo>
                    <a:cubicBezTo>
                      <a:pt x="148" y="176"/>
                      <a:pt x="148" y="176"/>
                      <a:pt x="148" y="176"/>
                    </a:cubicBezTo>
                    <a:cubicBezTo>
                      <a:pt x="150" y="176"/>
                      <a:pt x="152" y="174"/>
                      <a:pt x="152" y="172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69" y="91"/>
                      <a:pt x="169" y="91"/>
                      <a:pt x="169" y="91"/>
                    </a:cubicBezTo>
                    <a:cubicBezTo>
                      <a:pt x="170" y="92"/>
                      <a:pt x="171" y="92"/>
                      <a:pt x="172" y="92"/>
                    </a:cubicBezTo>
                    <a:cubicBezTo>
                      <a:pt x="174" y="92"/>
                      <a:pt x="176" y="90"/>
                      <a:pt x="176" y="88"/>
                    </a:cubicBezTo>
                    <a:cubicBezTo>
                      <a:pt x="176" y="87"/>
                      <a:pt x="176" y="86"/>
                      <a:pt x="175" y="85"/>
                    </a:cubicBezTo>
                    <a:moveTo>
                      <a:pt x="120" y="16"/>
                    </a:moveTo>
                    <a:cubicBezTo>
                      <a:pt x="136" y="16"/>
                      <a:pt x="136" y="16"/>
                      <a:pt x="136" y="16"/>
                    </a:cubicBezTo>
                    <a:cubicBezTo>
                      <a:pt x="136" y="46"/>
                      <a:pt x="136" y="46"/>
                      <a:pt x="136" y="46"/>
                    </a:cubicBezTo>
                    <a:cubicBezTo>
                      <a:pt x="120" y="30"/>
                      <a:pt x="120" y="30"/>
                      <a:pt x="120" y="30"/>
                    </a:cubicBezTo>
                    <a:lnTo>
                      <a:pt x="120" y="16"/>
                    </a:lnTo>
                    <a:close/>
                    <a:moveTo>
                      <a:pt x="64" y="168"/>
                    </a:moveTo>
                    <a:cubicBezTo>
                      <a:pt x="32" y="168"/>
                      <a:pt x="32" y="168"/>
                      <a:pt x="32" y="168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64" y="160"/>
                      <a:pt x="64" y="160"/>
                      <a:pt x="64" y="160"/>
                    </a:cubicBezTo>
                    <a:lnTo>
                      <a:pt x="64" y="168"/>
                    </a:lnTo>
                    <a:close/>
                    <a:moveTo>
                      <a:pt x="104" y="168"/>
                    </a:moveTo>
                    <a:cubicBezTo>
                      <a:pt x="72" y="168"/>
                      <a:pt x="72" y="168"/>
                      <a:pt x="72" y="168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04" y="168"/>
                    </a:lnTo>
                    <a:close/>
                    <a:moveTo>
                      <a:pt x="144" y="168"/>
                    </a:moveTo>
                    <a:cubicBezTo>
                      <a:pt x="112" y="168"/>
                      <a:pt x="112" y="168"/>
                      <a:pt x="112" y="168"/>
                    </a:cubicBezTo>
                    <a:cubicBezTo>
                      <a:pt x="112" y="160"/>
                      <a:pt x="112" y="160"/>
                      <a:pt x="112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lnTo>
                      <a:pt x="144" y="168"/>
                    </a:lnTo>
                    <a:close/>
                    <a:moveTo>
                      <a:pt x="144" y="152"/>
                    </a:move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2" y="100"/>
                      <a:pt x="112" y="100"/>
                      <a:pt x="112" y="100"/>
                    </a:cubicBezTo>
                    <a:cubicBezTo>
                      <a:pt x="112" y="98"/>
                      <a:pt x="110" y="96"/>
                      <a:pt x="108" y="96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66" y="96"/>
                      <a:pt x="64" y="98"/>
                      <a:pt x="64" y="100"/>
                    </a:cubicBezTo>
                    <a:cubicBezTo>
                      <a:pt x="64" y="152"/>
                      <a:pt x="64" y="152"/>
                      <a:pt x="64" y="152"/>
                    </a:cubicBezTo>
                    <a:cubicBezTo>
                      <a:pt x="32" y="152"/>
                      <a:pt x="32" y="152"/>
                      <a:pt x="32" y="152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144" y="66"/>
                      <a:pt x="144" y="66"/>
                      <a:pt x="144" y="66"/>
                    </a:cubicBezTo>
                    <a:lnTo>
                      <a:pt x="144" y="152"/>
                    </a:lnTo>
                    <a:close/>
                    <a:moveTo>
                      <a:pt x="92" y="144"/>
                    </a:moveTo>
                    <a:cubicBezTo>
                      <a:pt x="94" y="144"/>
                      <a:pt x="96" y="142"/>
                      <a:pt x="96" y="140"/>
                    </a:cubicBezTo>
                    <a:cubicBezTo>
                      <a:pt x="96" y="138"/>
                      <a:pt x="94" y="136"/>
                      <a:pt x="92" y="136"/>
                    </a:cubicBezTo>
                    <a:cubicBezTo>
                      <a:pt x="90" y="136"/>
                      <a:pt x="88" y="138"/>
                      <a:pt x="88" y="140"/>
                    </a:cubicBezTo>
                    <a:cubicBezTo>
                      <a:pt x="88" y="142"/>
                      <a:pt x="90" y="144"/>
                      <a:pt x="92" y="144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" name="Прямоугольник 1"/>
              <p:cNvSpPr/>
              <p:nvPr/>
            </p:nvSpPr>
            <p:spPr>
              <a:xfrm>
                <a:off x="894350" y="2194530"/>
                <a:ext cx="464037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Покупка квартиры в готовом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доме </a:t>
                </a: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по договору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купли-продажи</a:t>
                </a: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3" name="Прямоугольник 2"/>
              <p:cNvSpPr/>
              <p:nvPr/>
            </p:nvSpPr>
            <p:spPr>
              <a:xfrm>
                <a:off x="894351" y="2916814"/>
                <a:ext cx="419353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Покупка квартиры в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строящемся </a:t>
                </a: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доме по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ДДУ/договору уступки прав по ДДУ</a:t>
                </a: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4" name="Прямоугольник 3"/>
              <p:cNvSpPr/>
              <p:nvPr/>
            </p:nvSpPr>
            <p:spPr>
              <a:xfrm>
                <a:off x="894350" y="3636894"/>
                <a:ext cx="464037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Покупка дома с землей по договору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купли-продажи</a:t>
                </a: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7" name="Прямоугольник 6"/>
              <p:cNvSpPr/>
              <p:nvPr/>
            </p:nvSpPr>
            <p:spPr>
              <a:xfrm>
                <a:off x="879562" y="4194169"/>
                <a:ext cx="4640374" cy="1310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Покупка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земельного </a:t>
                </a: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участка и строительство на нем жилого 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дома с помощью подрядных организаций (</a:t>
                </a:r>
                <a:r>
                  <a:rPr lang="ru-RU" sz="1600" spc="-20" dirty="0" err="1" smtClean="0">
                    <a:latin typeface="Arial" panose="020B0604020202020204" pitchFamily="34" charset="0"/>
                    <a:ea typeface="Proxima Nova" charset="0"/>
                  </a:rPr>
                  <a:t>ЭталонСтрой</a:t>
                </a:r>
                <a:r>
                  <a:rPr lang="ru-RU" sz="1600" spc="-20" dirty="0" smtClean="0">
                    <a:latin typeface="Arial" panose="020B0604020202020204" pitchFamily="34" charset="0"/>
                    <a:ea typeface="Proxima Nova" charset="0"/>
                  </a:rPr>
                  <a:t>, Преумножение, Инновация и др.)</a:t>
                </a:r>
              </a:p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endParaRPr lang="ru-RU" sz="1600" spc="-20" dirty="0">
                  <a:latin typeface="Arial" panose="020B0604020202020204" pitchFamily="34" charset="0"/>
                  <a:ea typeface="Proxima Nova" charset="0"/>
                </a:endParaRPr>
              </a:p>
            </p:txBody>
          </p:sp>
          <p:sp>
            <p:nvSpPr>
              <p:cNvPr id="25" name="Freeform 5"/>
              <p:cNvSpPr>
                <a:spLocks noEditPoints="1"/>
              </p:cNvSpPr>
              <p:nvPr/>
            </p:nvSpPr>
            <p:spPr bwMode="auto">
              <a:xfrm>
                <a:off x="292244" y="5306723"/>
                <a:ext cx="320675" cy="320675"/>
              </a:xfrm>
              <a:custGeom>
                <a:avLst/>
                <a:gdLst>
                  <a:gd name="T0" fmla="*/ 175 w 176"/>
                  <a:gd name="T1" fmla="*/ 85 h 176"/>
                  <a:gd name="T2" fmla="*/ 144 w 176"/>
                  <a:gd name="T3" fmla="*/ 54 h 176"/>
                  <a:gd name="T4" fmla="*/ 144 w 176"/>
                  <a:gd name="T5" fmla="*/ 12 h 176"/>
                  <a:gd name="T6" fmla="*/ 140 w 176"/>
                  <a:gd name="T7" fmla="*/ 8 h 176"/>
                  <a:gd name="T8" fmla="*/ 116 w 176"/>
                  <a:gd name="T9" fmla="*/ 8 h 176"/>
                  <a:gd name="T10" fmla="*/ 112 w 176"/>
                  <a:gd name="T11" fmla="*/ 12 h 176"/>
                  <a:gd name="T12" fmla="*/ 112 w 176"/>
                  <a:gd name="T13" fmla="*/ 22 h 176"/>
                  <a:gd name="T14" fmla="*/ 91 w 176"/>
                  <a:gd name="T15" fmla="*/ 1 h 176"/>
                  <a:gd name="T16" fmla="*/ 88 w 176"/>
                  <a:gd name="T17" fmla="*/ 0 h 176"/>
                  <a:gd name="T18" fmla="*/ 85 w 176"/>
                  <a:gd name="T19" fmla="*/ 1 h 176"/>
                  <a:gd name="T20" fmla="*/ 1 w 176"/>
                  <a:gd name="T21" fmla="*/ 85 h 176"/>
                  <a:gd name="T22" fmla="*/ 0 w 176"/>
                  <a:gd name="T23" fmla="*/ 88 h 176"/>
                  <a:gd name="T24" fmla="*/ 4 w 176"/>
                  <a:gd name="T25" fmla="*/ 92 h 176"/>
                  <a:gd name="T26" fmla="*/ 7 w 176"/>
                  <a:gd name="T27" fmla="*/ 91 h 176"/>
                  <a:gd name="T28" fmla="*/ 24 w 176"/>
                  <a:gd name="T29" fmla="*/ 74 h 176"/>
                  <a:gd name="T30" fmla="*/ 24 w 176"/>
                  <a:gd name="T31" fmla="*/ 172 h 176"/>
                  <a:gd name="T32" fmla="*/ 28 w 176"/>
                  <a:gd name="T33" fmla="*/ 176 h 176"/>
                  <a:gd name="T34" fmla="*/ 148 w 176"/>
                  <a:gd name="T35" fmla="*/ 176 h 176"/>
                  <a:gd name="T36" fmla="*/ 152 w 176"/>
                  <a:gd name="T37" fmla="*/ 172 h 176"/>
                  <a:gd name="T38" fmla="*/ 152 w 176"/>
                  <a:gd name="T39" fmla="*/ 74 h 176"/>
                  <a:gd name="T40" fmla="*/ 169 w 176"/>
                  <a:gd name="T41" fmla="*/ 91 h 176"/>
                  <a:gd name="T42" fmla="*/ 172 w 176"/>
                  <a:gd name="T43" fmla="*/ 92 h 176"/>
                  <a:gd name="T44" fmla="*/ 176 w 176"/>
                  <a:gd name="T45" fmla="*/ 88 h 176"/>
                  <a:gd name="T46" fmla="*/ 175 w 176"/>
                  <a:gd name="T47" fmla="*/ 85 h 176"/>
                  <a:gd name="T48" fmla="*/ 120 w 176"/>
                  <a:gd name="T49" fmla="*/ 16 h 176"/>
                  <a:gd name="T50" fmla="*/ 136 w 176"/>
                  <a:gd name="T51" fmla="*/ 16 h 176"/>
                  <a:gd name="T52" fmla="*/ 136 w 176"/>
                  <a:gd name="T53" fmla="*/ 46 h 176"/>
                  <a:gd name="T54" fmla="*/ 120 w 176"/>
                  <a:gd name="T55" fmla="*/ 30 h 176"/>
                  <a:gd name="T56" fmla="*/ 120 w 176"/>
                  <a:gd name="T57" fmla="*/ 16 h 176"/>
                  <a:gd name="T58" fmla="*/ 64 w 176"/>
                  <a:gd name="T59" fmla="*/ 168 h 176"/>
                  <a:gd name="T60" fmla="*/ 32 w 176"/>
                  <a:gd name="T61" fmla="*/ 168 h 176"/>
                  <a:gd name="T62" fmla="*/ 32 w 176"/>
                  <a:gd name="T63" fmla="*/ 160 h 176"/>
                  <a:gd name="T64" fmla="*/ 64 w 176"/>
                  <a:gd name="T65" fmla="*/ 160 h 176"/>
                  <a:gd name="T66" fmla="*/ 64 w 176"/>
                  <a:gd name="T67" fmla="*/ 168 h 176"/>
                  <a:gd name="T68" fmla="*/ 104 w 176"/>
                  <a:gd name="T69" fmla="*/ 168 h 176"/>
                  <a:gd name="T70" fmla="*/ 72 w 176"/>
                  <a:gd name="T71" fmla="*/ 168 h 176"/>
                  <a:gd name="T72" fmla="*/ 72 w 176"/>
                  <a:gd name="T73" fmla="*/ 104 h 176"/>
                  <a:gd name="T74" fmla="*/ 104 w 176"/>
                  <a:gd name="T75" fmla="*/ 104 h 176"/>
                  <a:gd name="T76" fmla="*/ 104 w 176"/>
                  <a:gd name="T77" fmla="*/ 168 h 176"/>
                  <a:gd name="T78" fmla="*/ 144 w 176"/>
                  <a:gd name="T79" fmla="*/ 168 h 176"/>
                  <a:gd name="T80" fmla="*/ 112 w 176"/>
                  <a:gd name="T81" fmla="*/ 168 h 176"/>
                  <a:gd name="T82" fmla="*/ 112 w 176"/>
                  <a:gd name="T83" fmla="*/ 160 h 176"/>
                  <a:gd name="T84" fmla="*/ 144 w 176"/>
                  <a:gd name="T85" fmla="*/ 160 h 176"/>
                  <a:gd name="T86" fmla="*/ 144 w 176"/>
                  <a:gd name="T87" fmla="*/ 168 h 176"/>
                  <a:gd name="T88" fmla="*/ 144 w 176"/>
                  <a:gd name="T89" fmla="*/ 152 h 176"/>
                  <a:gd name="T90" fmla="*/ 112 w 176"/>
                  <a:gd name="T91" fmla="*/ 152 h 176"/>
                  <a:gd name="T92" fmla="*/ 112 w 176"/>
                  <a:gd name="T93" fmla="*/ 100 h 176"/>
                  <a:gd name="T94" fmla="*/ 108 w 176"/>
                  <a:gd name="T95" fmla="*/ 96 h 176"/>
                  <a:gd name="T96" fmla="*/ 68 w 176"/>
                  <a:gd name="T97" fmla="*/ 96 h 176"/>
                  <a:gd name="T98" fmla="*/ 64 w 176"/>
                  <a:gd name="T99" fmla="*/ 100 h 176"/>
                  <a:gd name="T100" fmla="*/ 64 w 176"/>
                  <a:gd name="T101" fmla="*/ 152 h 176"/>
                  <a:gd name="T102" fmla="*/ 32 w 176"/>
                  <a:gd name="T103" fmla="*/ 152 h 176"/>
                  <a:gd name="T104" fmla="*/ 32 w 176"/>
                  <a:gd name="T105" fmla="*/ 66 h 176"/>
                  <a:gd name="T106" fmla="*/ 88 w 176"/>
                  <a:gd name="T107" fmla="*/ 10 h 176"/>
                  <a:gd name="T108" fmla="*/ 144 w 176"/>
                  <a:gd name="T109" fmla="*/ 66 h 176"/>
                  <a:gd name="T110" fmla="*/ 144 w 176"/>
                  <a:gd name="T111" fmla="*/ 152 h 176"/>
                  <a:gd name="T112" fmla="*/ 92 w 176"/>
                  <a:gd name="T113" fmla="*/ 144 h 176"/>
                  <a:gd name="T114" fmla="*/ 96 w 176"/>
                  <a:gd name="T115" fmla="*/ 140 h 176"/>
                  <a:gd name="T116" fmla="*/ 92 w 176"/>
                  <a:gd name="T117" fmla="*/ 136 h 176"/>
                  <a:gd name="T118" fmla="*/ 88 w 176"/>
                  <a:gd name="T119" fmla="*/ 140 h 176"/>
                  <a:gd name="T120" fmla="*/ 92 w 176"/>
                  <a:gd name="T121" fmla="*/ 144 h 1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76" h="176">
                    <a:moveTo>
                      <a:pt x="175" y="85"/>
                    </a:moveTo>
                    <a:cubicBezTo>
                      <a:pt x="144" y="54"/>
                      <a:pt x="144" y="54"/>
                      <a:pt x="144" y="54"/>
                    </a:cubicBezTo>
                    <a:cubicBezTo>
                      <a:pt x="144" y="12"/>
                      <a:pt x="144" y="12"/>
                      <a:pt x="144" y="12"/>
                    </a:cubicBezTo>
                    <a:cubicBezTo>
                      <a:pt x="144" y="10"/>
                      <a:pt x="142" y="8"/>
                      <a:pt x="140" y="8"/>
                    </a:cubicBezTo>
                    <a:cubicBezTo>
                      <a:pt x="116" y="8"/>
                      <a:pt x="116" y="8"/>
                      <a:pt x="116" y="8"/>
                    </a:cubicBezTo>
                    <a:cubicBezTo>
                      <a:pt x="114" y="8"/>
                      <a:pt x="112" y="10"/>
                      <a:pt x="112" y="12"/>
                    </a:cubicBezTo>
                    <a:cubicBezTo>
                      <a:pt x="112" y="22"/>
                      <a:pt x="112" y="22"/>
                      <a:pt x="112" y="22"/>
                    </a:cubicBezTo>
                    <a:cubicBezTo>
                      <a:pt x="91" y="1"/>
                      <a:pt x="91" y="1"/>
                      <a:pt x="91" y="1"/>
                    </a:cubicBezTo>
                    <a:cubicBezTo>
                      <a:pt x="90" y="0"/>
                      <a:pt x="89" y="0"/>
                      <a:pt x="88" y="0"/>
                    </a:cubicBezTo>
                    <a:cubicBezTo>
                      <a:pt x="87" y="0"/>
                      <a:pt x="86" y="0"/>
                      <a:pt x="85" y="1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0" y="86"/>
                      <a:pt x="0" y="87"/>
                      <a:pt x="0" y="88"/>
                    </a:cubicBezTo>
                    <a:cubicBezTo>
                      <a:pt x="0" y="90"/>
                      <a:pt x="2" y="92"/>
                      <a:pt x="4" y="92"/>
                    </a:cubicBezTo>
                    <a:cubicBezTo>
                      <a:pt x="5" y="92"/>
                      <a:pt x="6" y="92"/>
                      <a:pt x="7" y="91"/>
                    </a:cubicBezTo>
                    <a:cubicBezTo>
                      <a:pt x="24" y="74"/>
                      <a:pt x="24" y="74"/>
                      <a:pt x="24" y="74"/>
                    </a:cubicBezTo>
                    <a:cubicBezTo>
                      <a:pt x="24" y="172"/>
                      <a:pt x="24" y="172"/>
                      <a:pt x="24" y="172"/>
                    </a:cubicBezTo>
                    <a:cubicBezTo>
                      <a:pt x="24" y="174"/>
                      <a:pt x="26" y="176"/>
                      <a:pt x="28" y="176"/>
                    </a:cubicBezTo>
                    <a:cubicBezTo>
                      <a:pt x="148" y="176"/>
                      <a:pt x="148" y="176"/>
                      <a:pt x="148" y="176"/>
                    </a:cubicBezTo>
                    <a:cubicBezTo>
                      <a:pt x="150" y="176"/>
                      <a:pt x="152" y="174"/>
                      <a:pt x="152" y="172"/>
                    </a:cubicBezTo>
                    <a:cubicBezTo>
                      <a:pt x="152" y="74"/>
                      <a:pt x="152" y="74"/>
                      <a:pt x="152" y="74"/>
                    </a:cubicBezTo>
                    <a:cubicBezTo>
                      <a:pt x="169" y="91"/>
                      <a:pt x="169" y="91"/>
                      <a:pt x="169" y="91"/>
                    </a:cubicBezTo>
                    <a:cubicBezTo>
                      <a:pt x="170" y="92"/>
                      <a:pt x="171" y="92"/>
                      <a:pt x="172" y="92"/>
                    </a:cubicBezTo>
                    <a:cubicBezTo>
                      <a:pt x="174" y="92"/>
                      <a:pt x="176" y="90"/>
                      <a:pt x="176" y="88"/>
                    </a:cubicBezTo>
                    <a:cubicBezTo>
                      <a:pt x="176" y="87"/>
                      <a:pt x="176" y="86"/>
                      <a:pt x="175" y="85"/>
                    </a:cubicBezTo>
                    <a:moveTo>
                      <a:pt x="120" y="16"/>
                    </a:moveTo>
                    <a:cubicBezTo>
                      <a:pt x="136" y="16"/>
                      <a:pt x="136" y="16"/>
                      <a:pt x="136" y="16"/>
                    </a:cubicBezTo>
                    <a:cubicBezTo>
                      <a:pt x="136" y="46"/>
                      <a:pt x="136" y="46"/>
                      <a:pt x="136" y="46"/>
                    </a:cubicBezTo>
                    <a:cubicBezTo>
                      <a:pt x="120" y="30"/>
                      <a:pt x="120" y="30"/>
                      <a:pt x="120" y="30"/>
                    </a:cubicBezTo>
                    <a:lnTo>
                      <a:pt x="120" y="16"/>
                    </a:lnTo>
                    <a:close/>
                    <a:moveTo>
                      <a:pt x="64" y="168"/>
                    </a:moveTo>
                    <a:cubicBezTo>
                      <a:pt x="32" y="168"/>
                      <a:pt x="32" y="168"/>
                      <a:pt x="32" y="168"/>
                    </a:cubicBezTo>
                    <a:cubicBezTo>
                      <a:pt x="32" y="160"/>
                      <a:pt x="32" y="160"/>
                      <a:pt x="32" y="160"/>
                    </a:cubicBezTo>
                    <a:cubicBezTo>
                      <a:pt x="64" y="160"/>
                      <a:pt x="64" y="160"/>
                      <a:pt x="64" y="160"/>
                    </a:cubicBezTo>
                    <a:lnTo>
                      <a:pt x="64" y="168"/>
                    </a:lnTo>
                    <a:close/>
                    <a:moveTo>
                      <a:pt x="104" y="168"/>
                    </a:moveTo>
                    <a:cubicBezTo>
                      <a:pt x="72" y="168"/>
                      <a:pt x="72" y="168"/>
                      <a:pt x="72" y="168"/>
                    </a:cubicBezTo>
                    <a:cubicBezTo>
                      <a:pt x="72" y="104"/>
                      <a:pt x="72" y="104"/>
                      <a:pt x="72" y="10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04" y="168"/>
                    </a:lnTo>
                    <a:close/>
                    <a:moveTo>
                      <a:pt x="144" y="168"/>
                    </a:moveTo>
                    <a:cubicBezTo>
                      <a:pt x="112" y="168"/>
                      <a:pt x="112" y="168"/>
                      <a:pt x="112" y="168"/>
                    </a:cubicBezTo>
                    <a:cubicBezTo>
                      <a:pt x="112" y="160"/>
                      <a:pt x="112" y="160"/>
                      <a:pt x="112" y="160"/>
                    </a:cubicBezTo>
                    <a:cubicBezTo>
                      <a:pt x="144" y="160"/>
                      <a:pt x="144" y="160"/>
                      <a:pt x="144" y="160"/>
                    </a:cubicBezTo>
                    <a:lnTo>
                      <a:pt x="144" y="168"/>
                    </a:lnTo>
                    <a:close/>
                    <a:moveTo>
                      <a:pt x="144" y="152"/>
                    </a:moveTo>
                    <a:cubicBezTo>
                      <a:pt x="112" y="152"/>
                      <a:pt x="112" y="152"/>
                      <a:pt x="112" y="152"/>
                    </a:cubicBezTo>
                    <a:cubicBezTo>
                      <a:pt x="112" y="100"/>
                      <a:pt x="112" y="100"/>
                      <a:pt x="112" y="100"/>
                    </a:cubicBezTo>
                    <a:cubicBezTo>
                      <a:pt x="112" y="98"/>
                      <a:pt x="110" y="96"/>
                      <a:pt x="108" y="96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66" y="96"/>
                      <a:pt x="64" y="98"/>
                      <a:pt x="64" y="100"/>
                    </a:cubicBezTo>
                    <a:cubicBezTo>
                      <a:pt x="64" y="152"/>
                      <a:pt x="64" y="152"/>
                      <a:pt x="64" y="152"/>
                    </a:cubicBezTo>
                    <a:cubicBezTo>
                      <a:pt x="32" y="152"/>
                      <a:pt x="32" y="152"/>
                      <a:pt x="32" y="152"/>
                    </a:cubicBezTo>
                    <a:cubicBezTo>
                      <a:pt x="32" y="66"/>
                      <a:pt x="32" y="66"/>
                      <a:pt x="32" y="66"/>
                    </a:cubicBezTo>
                    <a:cubicBezTo>
                      <a:pt x="88" y="10"/>
                      <a:pt x="88" y="10"/>
                      <a:pt x="88" y="10"/>
                    </a:cubicBezTo>
                    <a:cubicBezTo>
                      <a:pt x="144" y="66"/>
                      <a:pt x="144" y="66"/>
                      <a:pt x="144" y="66"/>
                    </a:cubicBezTo>
                    <a:lnTo>
                      <a:pt x="144" y="152"/>
                    </a:lnTo>
                    <a:close/>
                    <a:moveTo>
                      <a:pt x="92" y="144"/>
                    </a:moveTo>
                    <a:cubicBezTo>
                      <a:pt x="94" y="144"/>
                      <a:pt x="96" y="142"/>
                      <a:pt x="96" y="140"/>
                    </a:cubicBezTo>
                    <a:cubicBezTo>
                      <a:pt x="96" y="138"/>
                      <a:pt x="94" y="136"/>
                      <a:pt x="92" y="136"/>
                    </a:cubicBezTo>
                    <a:cubicBezTo>
                      <a:pt x="90" y="136"/>
                      <a:pt x="88" y="138"/>
                      <a:pt x="88" y="140"/>
                    </a:cubicBezTo>
                    <a:cubicBezTo>
                      <a:pt x="88" y="142"/>
                      <a:pt x="90" y="144"/>
                      <a:pt x="92" y="144"/>
                    </a:cubicBezTo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600"/>
              </a:p>
            </p:txBody>
          </p:sp>
          <p:sp>
            <p:nvSpPr>
              <p:cNvPr id="26" name="Прямоугольник 25"/>
              <p:cNvSpPr/>
              <p:nvPr/>
            </p:nvSpPr>
            <p:spPr>
              <a:xfrm>
                <a:off x="879562" y="5149062"/>
                <a:ext cx="4640374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ru-RU" sz="1600" spc="-20" dirty="0">
                    <a:latin typeface="Arial" panose="020B0604020202020204" pitchFamily="34" charset="0"/>
                    <a:ea typeface="Proxima Nova" charset="0"/>
                  </a:rPr>
                  <a:t>Рефинансирование ранее предоставленного ипотечного кредита</a:t>
                </a:r>
              </a:p>
            </p:txBody>
          </p:sp>
        </p:grpSp>
        <p:sp>
          <p:nvSpPr>
            <p:cNvPr id="39" name="object 13"/>
            <p:cNvSpPr/>
            <p:nvPr/>
          </p:nvSpPr>
          <p:spPr>
            <a:xfrm>
              <a:off x="316684" y="1902009"/>
              <a:ext cx="3672000" cy="17145"/>
            </a:xfrm>
            <a:custGeom>
              <a:avLst/>
              <a:gdLst/>
              <a:ahLst/>
              <a:cxnLst/>
              <a:rect l="l" t="t" r="r" b="b"/>
              <a:pathLst>
                <a:path w="3461385" h="17145">
                  <a:moveTo>
                    <a:pt x="3460953" y="16683"/>
                  </a:moveTo>
                  <a:lnTo>
                    <a:pt x="3460953" y="0"/>
                  </a:lnTo>
                  <a:lnTo>
                    <a:pt x="0" y="0"/>
                  </a:lnTo>
                  <a:lnTo>
                    <a:pt x="0" y="16683"/>
                  </a:lnTo>
                  <a:lnTo>
                    <a:pt x="3460953" y="16683"/>
                  </a:lnTo>
                  <a:close/>
                </a:path>
              </a:pathLst>
            </a:custGeom>
            <a:solidFill>
              <a:srgbClr val="35663B"/>
            </a:solidFill>
          </p:spPr>
          <p:txBody>
            <a:bodyPr wrap="square" lIns="0" tIns="0" rIns="0" bIns="0" rtlCol="0"/>
            <a:lstStyle/>
            <a:p>
              <a:endParaRPr>
                <a:solidFill>
                  <a:srgbClr val="A6CE39"/>
                </a:solidFill>
              </a:endParaRPr>
            </a:p>
          </p:txBody>
        </p:sp>
      </p:grpSp>
      <p:pic>
        <p:nvPicPr>
          <p:cNvPr id="56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47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Прямоугольник 57"/>
          <p:cNvSpPr/>
          <p:nvPr/>
        </p:nvSpPr>
        <p:spPr>
          <a:xfrm>
            <a:off x="191344" y="6323879"/>
            <a:ext cx="8562248" cy="273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100" baseline="30000" dirty="0" smtClean="0">
                <a:latin typeface="Arial" panose="020B0604020202020204" pitchFamily="34" charset="0"/>
              </a:rPr>
              <a:t>1</a:t>
            </a:r>
            <a:r>
              <a:rPr lang="ru-RU" sz="1100" dirty="0" smtClean="0">
                <a:latin typeface="Arial" panose="020B0604020202020204" pitchFamily="34" charset="0"/>
              </a:rPr>
              <a:t> при </a:t>
            </a:r>
            <a:r>
              <a:rPr lang="ru-RU" sz="1100" dirty="0">
                <a:latin typeface="Arial" panose="020B0604020202020204" pitchFamily="34" charset="0"/>
              </a:rPr>
              <a:t>наличии личного страхования, при отсутствии личного страхования - 3% </a:t>
            </a:r>
            <a:r>
              <a:rPr lang="ru-RU" sz="1100" dirty="0" smtClean="0">
                <a:latin typeface="Arial" panose="020B0604020202020204" pitchFamily="34" charset="0"/>
              </a:rPr>
              <a:t>годовых.</a:t>
            </a:r>
            <a:endParaRPr lang="ru-RU" sz="11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50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461"/>
    </mc:Choice>
    <mc:Fallback xmlns="">
      <p:transition spd="slow" advTm="2246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4354205"/>
              </p:ext>
            </p:extLst>
          </p:nvPr>
        </p:nvGraphicFramePr>
        <p:xfrm>
          <a:off x="335360" y="3806879"/>
          <a:ext cx="5040560" cy="2751609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115212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45897">
                <a:tc>
                  <a:txBody>
                    <a:bodyPr/>
                    <a:lstStyle/>
                    <a:p>
                      <a:pPr marL="0" indent="0" algn="l" rtl="0" eaLnBrk="0" fontAlgn="base" hangingPunct="0">
                        <a:spcBef>
                          <a:spcPts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ВОЗРАСТ</a:t>
                      </a:r>
                      <a:endParaRPr lang="ru-RU" sz="1200" b="0" kern="1200" spc="-2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oxima Nova" charset="0"/>
                        <a:cs typeface="Arial" panose="020B0604020202020204" pitchFamily="34" charset="0"/>
                      </a:endParaRPr>
                    </a:p>
                  </a:txBody>
                  <a:tcPr marL="32717" marR="32717" marT="16358" marB="16358">
                    <a:lnR w="19050" cap="flat" cmpd="sng" algn="ctr">
                      <a:solidFill>
                        <a:srgbClr val="F6F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rgbClr val="F6F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 defTabSz="879174" rtl="0" eaLnBrk="0" fontAlgn="base" latinLnBrk="0" hangingPunct="0">
                        <a:spcBef>
                          <a:spcPts val="0"/>
                        </a:spcBef>
                        <a:spcAft>
                          <a:spcPct val="0"/>
                        </a:spcAft>
                        <a:buSzPct val="100000"/>
                        <a:buFontTx/>
                        <a:buNone/>
                      </a:pP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от 21 до 75 лет </a:t>
                      </a:r>
                    </a:p>
                  </a:txBody>
                  <a:tcPr marL="32717" marR="32717" marT="16358" marB="16358">
                    <a:lnL w="19050" cap="flat" cmpd="sng" algn="ctr">
                      <a:solidFill>
                        <a:srgbClr val="F6F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rgbClr val="F6F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86999"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СТАЖ РАБОТЫ</a:t>
                      </a:r>
                      <a:endParaRPr lang="ru-RU" sz="1200" b="0" kern="1200" spc="-2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oxima Nova" charset="0"/>
                        <a:cs typeface="Arial" panose="020B0604020202020204" pitchFamily="34" charset="0"/>
                      </a:endParaRPr>
                    </a:p>
                  </a:txBody>
                  <a:tcPr marL="32717" marR="32717" marT="16358" marB="16358">
                    <a:lnR w="19050" cap="flat" cmpd="sng" algn="ctr">
                      <a:solidFill>
                        <a:srgbClr val="F6F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6F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6F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just" defTabSz="879174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100000"/>
                        <a:buFont typeface="Wingdings" panose="05000000000000000000" pitchFamily="2" charset="2"/>
                        <a:buChar char="q"/>
                      </a:pP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3 месяца на последнем (текущем) месте работы и не менее 6 мес. общего непрерывного стажа за последние 5 лет, для зарплатных клиентов,</a:t>
                      </a:r>
                    </a:p>
                    <a:p>
                      <a:pPr marL="285750" marR="0" indent="-285750" algn="just" defTabSz="879174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6 месяцев на последнем (текущем) месте работы и не менее 1 года общего стажа за последние 5 лет</a:t>
                      </a:r>
                      <a:endParaRPr lang="en-US" sz="1200" b="0" kern="1200" spc="-2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oxima Nova" charset="0"/>
                        <a:cs typeface="Arial" panose="020B0604020202020204" pitchFamily="34" charset="0"/>
                      </a:endParaRPr>
                    </a:p>
                    <a:p>
                      <a:pPr marL="0" marR="0" indent="0" algn="just" defTabSz="879174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Tx/>
                        <a:buSzPct val="100000"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lang="ru-RU" sz="1200" b="0" kern="1200" spc="-2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oxima Nova" charset="0"/>
                        <a:cs typeface="Arial" panose="020B0604020202020204" pitchFamily="34" charset="0"/>
                      </a:endParaRPr>
                    </a:p>
                  </a:txBody>
                  <a:tcPr marL="32717" marR="32717" marT="16358" marB="16358">
                    <a:lnL w="19050" cap="flat" cmpd="sng" algn="ctr">
                      <a:solidFill>
                        <a:srgbClr val="F6F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6F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6F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77945">
                <a:tc>
                  <a:txBody>
                    <a:bodyPr/>
                    <a:lstStyle/>
                    <a:p>
                      <a:pPr algn="l"/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СОЗАЕМЩИКИ</a:t>
                      </a:r>
                      <a:endParaRPr lang="ru-RU" sz="1200" b="0" kern="1200" spc="-2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Proxima Nova" charset="0"/>
                        <a:cs typeface="Arial" panose="020B0604020202020204" pitchFamily="34" charset="0"/>
                      </a:endParaRPr>
                    </a:p>
                  </a:txBody>
                  <a:tcPr marL="32717" marR="32717" marT="16358" marB="16358">
                    <a:lnR w="19050" cap="flat" cmpd="sng" algn="ctr">
                      <a:solidFill>
                        <a:srgbClr val="F6F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6F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 algn="just" defTabSz="879174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100000"/>
                        <a:buFont typeface="Wingdings" panose="05000000000000000000" pitchFamily="2" charset="2"/>
                        <a:buChar char="q"/>
                      </a:pP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Супруг(а) заемщика (при отсутствии брачного договора /контракта)</a:t>
                      </a:r>
                    </a:p>
                    <a:p>
                      <a:pPr marL="285750" indent="-285750" algn="just" defTabSz="879174" rtl="0" eaLnBrk="0" fontAlgn="base" latinLnBrk="0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buSzPct val="100000"/>
                        <a:buFont typeface="Wingdings" panose="05000000000000000000" pitchFamily="2" charset="2"/>
                        <a:buChar char="q"/>
                      </a:pPr>
                      <a:r>
                        <a:rPr lang="ru-RU" sz="1200" b="0" kern="1200" spc="-2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Proxima Nova" charset="0"/>
                          <a:cs typeface="Arial" panose="020B0604020202020204" pitchFamily="34" charset="0"/>
                        </a:rPr>
                        <a:t>Для увеличения суммы кредита в качестве созаемщика можно привлечь до 3-х человек (не только родственников)</a:t>
                      </a:r>
                    </a:p>
                  </a:txBody>
                  <a:tcPr marL="32717" marR="32717" marT="16358" marB="16358">
                    <a:lnL w="19050" cap="flat" cmpd="sng" algn="ctr">
                      <a:solidFill>
                        <a:srgbClr val="F6F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6F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6" t="53641" b="21266"/>
          <a:stretch/>
        </p:blipFill>
        <p:spPr>
          <a:xfrm>
            <a:off x="0" y="764704"/>
            <a:ext cx="12191999" cy="2445222"/>
          </a:xfrm>
          <a:prstGeom prst="rect">
            <a:avLst/>
          </a:prstGeom>
        </p:spPr>
      </p:pic>
      <p:sp>
        <p:nvSpPr>
          <p:cNvPr id="43" name="object 9"/>
          <p:cNvSpPr txBox="1"/>
          <p:nvPr/>
        </p:nvSpPr>
        <p:spPr>
          <a:xfrm>
            <a:off x="322818" y="3212976"/>
            <a:ext cx="5989206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25"/>
              </a:spcBef>
              <a:defRPr sz="3000" spc="10">
                <a:solidFill>
                  <a:srgbClr val="A6CE39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rgbClr val="35663B"/>
                </a:solidFill>
              </a:rPr>
              <a:t>Требования к заемщикам</a:t>
            </a:r>
            <a:endParaRPr dirty="0">
              <a:solidFill>
                <a:srgbClr val="35663B"/>
              </a:solidFill>
            </a:endParaRPr>
          </a:p>
        </p:txBody>
      </p:sp>
      <p:sp>
        <p:nvSpPr>
          <p:cNvPr id="44" name="object 13"/>
          <p:cNvSpPr/>
          <p:nvPr/>
        </p:nvSpPr>
        <p:spPr>
          <a:xfrm>
            <a:off x="352525" y="3717032"/>
            <a:ext cx="4536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  <p:pic>
        <p:nvPicPr>
          <p:cNvPr id="47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47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ject 9"/>
          <p:cNvSpPr txBox="1"/>
          <p:nvPr/>
        </p:nvSpPr>
        <p:spPr>
          <a:xfrm>
            <a:off x="6816080" y="3212976"/>
            <a:ext cx="5989206" cy="47769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defPPr>
              <a:defRPr lang="ru-RU"/>
            </a:defPPr>
            <a:lvl1pPr marL="12700">
              <a:lnSpc>
                <a:spcPct val="100000"/>
              </a:lnSpc>
              <a:spcBef>
                <a:spcPts val="125"/>
              </a:spcBef>
              <a:defRPr sz="3000" spc="10">
                <a:solidFill>
                  <a:srgbClr val="A6CE39"/>
                </a:solidFill>
                <a:latin typeface="Arial" panose="020B0604020202020204" pitchFamily="34" charset="0"/>
              </a:defRPr>
            </a:lvl1pPr>
          </a:lstStyle>
          <a:p>
            <a:r>
              <a:rPr lang="ru-RU" dirty="0">
                <a:solidFill>
                  <a:srgbClr val="35663B"/>
                </a:solidFill>
              </a:rPr>
              <a:t>Список документов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744072" y="3801134"/>
            <a:ext cx="4968552" cy="2764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ru-RU" sz="1200" spc="-20" dirty="0">
                <a:latin typeface="Arial" panose="020B0604020202020204" pitchFamily="34" charset="0"/>
                <a:ea typeface="Proxima Nova" charset="0"/>
              </a:rPr>
              <a:t>Заявление – анкета</a:t>
            </a:r>
          </a:p>
          <a:p>
            <a:pPr marL="285750" indent="-285750" algn="just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ru-RU" sz="1200" spc="-20" dirty="0">
                <a:latin typeface="Arial" panose="020B0604020202020204" pitchFamily="34" charset="0"/>
                <a:ea typeface="Proxima Nova" charset="0"/>
              </a:rPr>
              <a:t>Паспорт гражданина РФ или документ, его заменяющий (удостоверение личности для лиц, которые проходят военную службу) </a:t>
            </a:r>
          </a:p>
          <a:p>
            <a:pPr marL="285750" indent="-285750" algn="just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ru-RU" sz="1200" spc="-20" dirty="0">
                <a:latin typeface="Arial" panose="020B0604020202020204" pitchFamily="34" charset="0"/>
                <a:ea typeface="Proxima Nova" charset="0"/>
              </a:rPr>
              <a:t>Для мужчин в возрасте до 27 лет (включительно) – военный билет или удостоверение граждан, подлежащих первичной постановке на воинский учет (приписное свидетельство) </a:t>
            </a:r>
          </a:p>
          <a:p>
            <a:pPr marL="285750" indent="-285750" algn="just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ru-RU" sz="1200" spc="-20" dirty="0">
                <a:latin typeface="Arial" panose="020B0604020202020204" pitchFamily="34" charset="0"/>
                <a:ea typeface="Proxima Nova" charset="0"/>
              </a:rPr>
              <a:t>Документы о семейном положении/наличии детей</a:t>
            </a:r>
          </a:p>
          <a:p>
            <a:pPr marL="285750" indent="-285750" algn="just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ru-RU" sz="1200" spc="-20" dirty="0">
                <a:latin typeface="Arial" panose="020B0604020202020204" pitchFamily="34" charset="0"/>
                <a:ea typeface="Proxima Nova" charset="0"/>
              </a:rPr>
              <a:t>Документы, подтверждающие финансовое состояние и трудовую занятость</a:t>
            </a:r>
          </a:p>
          <a:p>
            <a:pPr marL="285750" indent="-285750" algn="just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ru-RU" sz="1200" spc="-20" dirty="0">
                <a:latin typeface="Arial" panose="020B0604020202020204" pitchFamily="34" charset="0"/>
                <a:ea typeface="Proxima Nova" charset="0"/>
              </a:rPr>
              <a:t>Документы по кредитуемому объекту недвижимости</a:t>
            </a:r>
          </a:p>
        </p:txBody>
      </p:sp>
      <p:sp>
        <p:nvSpPr>
          <p:cNvPr id="12" name="object 13"/>
          <p:cNvSpPr/>
          <p:nvPr/>
        </p:nvSpPr>
        <p:spPr>
          <a:xfrm>
            <a:off x="6852472" y="3717032"/>
            <a:ext cx="3492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7015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424"/>
    </mc:Choice>
    <mc:Fallback xmlns="">
      <p:transition spd="slow" advTm="25424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10268" y="1839912"/>
            <a:ext cx="6102000" cy="4064745"/>
          </a:xfrm>
          <a:custGeom>
            <a:avLst/>
            <a:gdLst/>
            <a:ahLst/>
            <a:cxnLst/>
            <a:rect l="l" t="t" r="r" b="b"/>
            <a:pathLst>
              <a:path w="4641215" h="1467485">
                <a:moveTo>
                  <a:pt x="4640872" y="1467053"/>
                </a:moveTo>
                <a:lnTo>
                  <a:pt x="4640872" y="0"/>
                </a:lnTo>
                <a:lnTo>
                  <a:pt x="0" y="0"/>
                </a:lnTo>
                <a:lnTo>
                  <a:pt x="0" y="1467053"/>
                </a:lnTo>
                <a:lnTo>
                  <a:pt x="4640872" y="1467053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3" name="Заголовок 2"/>
          <p:cNvSpPr txBox="1">
            <a:spLocks/>
          </p:cNvSpPr>
          <p:nvPr/>
        </p:nvSpPr>
        <p:spPr>
          <a:xfrm>
            <a:off x="113490" y="105690"/>
            <a:ext cx="7805812" cy="633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Montserrat ExtraBold" pitchFamily="2" charset="0"/>
                <a:ea typeface="+mj-ea"/>
                <a:cs typeface="+mj-cs"/>
              </a:defRPr>
            </a:lvl1pPr>
          </a:lstStyle>
          <a:p>
            <a:pPr fontAlgn="base">
              <a:spcAft>
                <a:spcPct val="0"/>
              </a:spcAft>
            </a:pPr>
            <a:endParaRPr lang="ru-RU" sz="2400" b="0" spc="-20" dirty="0">
              <a:latin typeface="Proxima Nova" charset="0"/>
              <a:ea typeface="Proxima Nova" charset="0"/>
              <a:cs typeface="Proxima Nova" charset="0"/>
            </a:endParaRPr>
          </a:p>
        </p:txBody>
      </p:sp>
      <p:pic>
        <p:nvPicPr>
          <p:cNvPr id="4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039"/>
          <a:stretch>
            <a:fillRect/>
          </a:stretch>
        </p:blipFill>
        <p:spPr bwMode="auto">
          <a:xfrm>
            <a:off x="1" y="204502"/>
            <a:ext cx="48684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Slobodyan-RA\Desktop\Картинки\iSRDTHYX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852" y="1839912"/>
            <a:ext cx="6095148" cy="4066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Заголовок 2"/>
          <p:cNvSpPr txBox="1">
            <a:spLocks/>
          </p:cNvSpPr>
          <p:nvPr/>
        </p:nvSpPr>
        <p:spPr>
          <a:xfrm>
            <a:off x="265890" y="83168"/>
            <a:ext cx="7805812" cy="6339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i="0" kern="1200">
                <a:solidFill>
                  <a:schemeClr val="tx1"/>
                </a:solidFill>
                <a:latin typeface="Montserrat ExtraBold" pitchFamily="2" charset="0"/>
                <a:ea typeface="+mj-ea"/>
                <a:cs typeface="+mj-cs"/>
              </a:defRPr>
            </a:lvl1pPr>
          </a:lstStyle>
          <a:p>
            <a:r>
              <a:rPr lang="ru-RU" sz="3000" b="0" dirty="0" smtClean="0">
                <a:solidFill>
                  <a:srgbClr val="19502E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Контакты</a:t>
            </a:r>
            <a:endParaRPr lang="ru-RU" sz="3000" b="0" dirty="0">
              <a:solidFill>
                <a:srgbClr val="19502E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object 13"/>
          <p:cNvSpPr/>
          <p:nvPr/>
        </p:nvSpPr>
        <p:spPr>
          <a:xfrm>
            <a:off x="335360" y="620688"/>
            <a:ext cx="1692000" cy="17145"/>
          </a:xfrm>
          <a:custGeom>
            <a:avLst/>
            <a:gdLst/>
            <a:ahLst/>
            <a:cxnLst/>
            <a:rect l="l" t="t" r="r" b="b"/>
            <a:pathLst>
              <a:path w="3461385" h="17145">
                <a:moveTo>
                  <a:pt x="3460953" y="16683"/>
                </a:moveTo>
                <a:lnTo>
                  <a:pt x="3460953" y="0"/>
                </a:lnTo>
                <a:lnTo>
                  <a:pt x="0" y="0"/>
                </a:lnTo>
                <a:lnTo>
                  <a:pt x="0" y="16683"/>
                </a:lnTo>
                <a:lnTo>
                  <a:pt x="3460953" y="16683"/>
                </a:lnTo>
                <a:close/>
              </a:path>
            </a:pathLst>
          </a:custGeom>
          <a:solidFill>
            <a:srgbClr val="35663B"/>
          </a:solidFill>
        </p:spPr>
        <p:txBody>
          <a:bodyPr wrap="square" lIns="0" tIns="0" rIns="0" bIns="0" rtlCol="0"/>
          <a:lstStyle/>
          <a:p>
            <a:endParaRPr>
              <a:solidFill>
                <a:srgbClr val="A6CE39"/>
              </a:solidFill>
            </a:endParaRPr>
          </a:p>
        </p:txBody>
      </p:sp>
      <p:pic>
        <p:nvPicPr>
          <p:cNvPr id="15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2344" y="185142"/>
            <a:ext cx="2712174" cy="4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00550" y="2132856"/>
            <a:ext cx="6096000" cy="329320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2400" b="1" cap="all" dirty="0" smtClean="0">
                <a:latin typeface="Calibri" panose="020F0502020204030204"/>
                <a:ea typeface="VTB Group Cond" charset="0"/>
              </a:rPr>
              <a:t>Ваши персональные </a:t>
            </a:r>
            <a:endParaRPr lang="ru-RU" sz="2400" b="1" cap="all" dirty="0">
              <a:latin typeface="Calibri" panose="020F0502020204030204"/>
              <a:ea typeface="VTB Group Cond" charset="0"/>
            </a:endParaRPr>
          </a:p>
          <a:p>
            <a:pPr lvl="0"/>
            <a:r>
              <a:rPr lang="ru-RU" sz="2400" b="1" cap="all" dirty="0" smtClean="0">
                <a:latin typeface="Calibri" panose="020F0502020204030204"/>
                <a:ea typeface="VTB Group Cond" charset="0"/>
              </a:rPr>
              <a:t>менеджеры:</a:t>
            </a:r>
            <a:endParaRPr lang="ru-RU" sz="2400" b="1" cap="all" dirty="0">
              <a:latin typeface="Calibri" panose="020F0502020204030204"/>
              <a:ea typeface="VTB Group Cond" charset="0"/>
            </a:endParaRPr>
          </a:p>
          <a:p>
            <a:pPr lvl="0"/>
            <a:endParaRPr lang="ru-RU" sz="1600" b="1" cap="all" dirty="0">
              <a:latin typeface="Calibri" panose="020F0502020204030204"/>
              <a:ea typeface="VTB Group Cond" charset="0"/>
            </a:endParaRPr>
          </a:p>
          <a:p>
            <a:pPr lvl="0"/>
            <a:r>
              <a:rPr lang="ru-RU" b="1" cap="all" dirty="0">
                <a:latin typeface="Calibri" panose="020F0502020204030204"/>
                <a:ea typeface="VTB Group Cond" charset="0"/>
              </a:rPr>
              <a:t>Ковалёв Фёдор</a:t>
            </a:r>
          </a:p>
          <a:p>
            <a:pPr lvl="0"/>
            <a:r>
              <a:rPr lang="ru-RU" b="1" cap="all" dirty="0">
                <a:latin typeface="Calibri" panose="020F0502020204030204"/>
                <a:ea typeface="VTB Group Cond" charset="0"/>
              </a:rPr>
              <a:t>Тел: 8 924 806-07-44 </a:t>
            </a:r>
          </a:p>
          <a:p>
            <a:pPr lvl="0"/>
            <a:r>
              <a:rPr lang="en-US" b="1" cap="all" dirty="0" smtClean="0">
                <a:latin typeface="Calibri" panose="020F0502020204030204"/>
                <a:ea typeface="VTB Group Cond" charset="0"/>
              </a:rPr>
              <a:t>E-mail: </a:t>
            </a:r>
            <a:r>
              <a:rPr lang="en-US" b="1" cap="all" dirty="0" smtClean="0">
                <a:latin typeface="Calibri" panose="020F0502020204030204"/>
                <a:ea typeface="VTB Group Cond" charset="0"/>
                <a:hlinkClick r:id="rId6"/>
              </a:rPr>
              <a:t>KovalevFAl@chita.rshb.ru</a:t>
            </a:r>
            <a:endParaRPr lang="en-US" b="1" cap="all" dirty="0" smtClean="0">
              <a:latin typeface="Calibri" panose="020F0502020204030204"/>
              <a:ea typeface="VTB Group Cond" charset="0"/>
            </a:endParaRPr>
          </a:p>
          <a:p>
            <a:pPr lvl="0"/>
            <a:endParaRPr lang="en-US" b="1" cap="all" dirty="0">
              <a:latin typeface="Calibri" panose="020F0502020204030204"/>
              <a:ea typeface="VTB Group Cond" charset="0"/>
            </a:endParaRPr>
          </a:p>
          <a:p>
            <a:pPr lvl="0"/>
            <a:r>
              <a:rPr lang="ru-RU" b="1" cap="all" dirty="0" smtClean="0">
                <a:latin typeface="Calibri" panose="020F0502020204030204"/>
                <a:ea typeface="VTB Group Cond" charset="0"/>
              </a:rPr>
              <a:t>Намаконова Клавдия</a:t>
            </a:r>
            <a:endParaRPr lang="ru-RU" b="1" cap="all" dirty="0">
              <a:latin typeface="Calibri" panose="020F0502020204030204"/>
              <a:ea typeface="VTB Group Cond" charset="0"/>
            </a:endParaRPr>
          </a:p>
          <a:p>
            <a:pPr lvl="0"/>
            <a:r>
              <a:rPr lang="ru-RU" b="1" cap="all" dirty="0">
                <a:latin typeface="Calibri" panose="020F0502020204030204"/>
                <a:ea typeface="VTB Group Cond" charset="0"/>
              </a:rPr>
              <a:t>Тел: 8 924 </a:t>
            </a:r>
            <a:r>
              <a:rPr lang="en-US" b="1" cap="all" dirty="0" smtClean="0">
                <a:latin typeface="Calibri" panose="020F0502020204030204"/>
                <a:ea typeface="VTB Group Cond" charset="0"/>
              </a:rPr>
              <a:t>389-60-48</a:t>
            </a:r>
            <a:endParaRPr lang="ru-RU" b="1" cap="all" dirty="0">
              <a:latin typeface="Calibri" panose="020F0502020204030204"/>
              <a:ea typeface="VTB Group Cond" charset="0"/>
            </a:endParaRPr>
          </a:p>
          <a:p>
            <a:pPr lvl="0"/>
            <a:r>
              <a:rPr lang="en-US" b="1" cap="all" dirty="0">
                <a:latin typeface="Calibri" panose="020F0502020204030204"/>
                <a:ea typeface="VTB Group Cond" charset="0"/>
              </a:rPr>
              <a:t>E-mail: </a:t>
            </a:r>
            <a:r>
              <a:rPr lang="en-US" b="1" cap="all" dirty="0" smtClean="0">
                <a:latin typeface="Calibri" panose="020F0502020204030204"/>
                <a:ea typeface="VTB Group Cond" charset="0"/>
                <a:hlinkClick r:id="rId7"/>
              </a:rPr>
              <a:t>NamakonovaKI@Chita.rshb.ru</a:t>
            </a:r>
            <a:endParaRPr lang="ru-RU" b="1" cap="all" dirty="0" smtClean="0">
              <a:latin typeface="Calibri" panose="020F0502020204030204"/>
              <a:ea typeface="VTB Group Cond" charset="0"/>
            </a:endParaRPr>
          </a:p>
          <a:p>
            <a:pPr lvl="0"/>
            <a:endParaRPr lang="ru-RU" b="1" cap="all" dirty="0">
              <a:latin typeface="Calibri" panose="020F0502020204030204"/>
              <a:ea typeface="VTB Group Con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725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6034</TotalTime>
  <Words>465</Words>
  <Application>Microsoft Office PowerPoint</Application>
  <PresentationFormat>Широкоэкранный</PresentationFormat>
  <Paragraphs>77</Paragraphs>
  <Slides>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Arial Narrow</vt:lpstr>
      <vt:lpstr>Calibri</vt:lpstr>
      <vt:lpstr>Proxima Nova</vt:lpstr>
      <vt:lpstr>VTB Group Cond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Россельхозбанк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Бадаев Д.С.</dc:creator>
  <cp:lastModifiedBy>RePack by Diakov</cp:lastModifiedBy>
  <cp:revision>342</cp:revision>
  <cp:lastPrinted>2020-09-08T13:39:11Z</cp:lastPrinted>
  <dcterms:created xsi:type="dcterms:W3CDTF">2019-11-26T12:29:04Z</dcterms:created>
  <dcterms:modified xsi:type="dcterms:W3CDTF">2020-10-26T06:56:10Z</dcterms:modified>
</cp:coreProperties>
</file>